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Black Han Sans"/>
      <p:regular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82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828"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BlackHanSans-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da69be7028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da69be7028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[Host]</a:t>
            </a:r>
            <a:br>
              <a:rPr lang="en">
                <a:solidFill>
                  <a:schemeClr val="dk1"/>
                </a:solidFill>
              </a:rPr>
            </a:br>
            <a:r>
              <a:rPr lang="en">
                <a:solidFill>
                  <a:schemeClr val="dk1"/>
                </a:solidFill>
              </a:rPr>
              <a:t>Hi! We’re here! We’ve got something big to share, and we want your help!</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028f780c5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028f780c5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top of these secure objects, we’ll create open standardized objects to manage people’s identity and connections, community posts and governance, and general support for applications of all kinds.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will be no centralized gatekeeper of any of these core objects, but individuals are free to decide to delegate authority to various services - Such as many people now “Login with Facebook”.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bdce1e243d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bdce1e243d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[Christine]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follows is an aspirational sketch of a planned functional future demonstration of the platform.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Much of what you see here has been either implemented or bench-tested previously. This is the first time we try to put it all together.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e202cd549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e202cd549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have a half our long mockup </a:t>
            </a:r>
            <a:r>
              <a:rPr lang="en">
                <a:solidFill>
                  <a:schemeClr val="dk1"/>
                </a:solidFill>
              </a:rPr>
              <a:t>walkthrough</a:t>
            </a:r>
            <a:r>
              <a:rPr lang="en">
                <a:solidFill>
                  <a:schemeClr val="dk1"/>
                </a:solidFill>
              </a:rPr>
              <a:t> that explains many of the features of our new </a:t>
            </a:r>
            <a:r>
              <a:rPr lang="en">
                <a:solidFill>
                  <a:schemeClr val="dk1"/>
                </a:solidFill>
              </a:rPr>
              <a:t>decentralized</a:t>
            </a:r>
            <a:r>
              <a:rPr lang="en">
                <a:solidFill>
                  <a:schemeClr val="dk1"/>
                </a:solidFill>
              </a:rPr>
              <a:t> world through the eyes of a teacher, game-player, and fan-fiction writer we’ve named Alicia…</a:t>
            </a:r>
            <a:endParaRPr>
              <a:solidFill>
                <a:schemeClr val="dk1"/>
              </a:solidFill>
            </a:endParaRPr>
          </a:p>
          <a:p>
            <a:pPr indent="0" lvl="0" marL="0" rtl="0" algn="l">
              <a:spcBef>
                <a:spcPts val="0"/>
              </a:spcBef>
              <a:spcAft>
                <a:spcPts val="0"/>
              </a:spcAft>
              <a:buNone/>
            </a:pPr>
            <a:r>
              <a:rPr lang="en">
                <a:solidFill>
                  <a:schemeClr val="dk1"/>
                </a:solidFill>
              </a:rPr>
              <a:t>(see me if </a:t>
            </a:r>
            <a:r>
              <a:rPr lang="en">
                <a:solidFill>
                  <a:schemeClr val="dk1"/>
                </a:solidFill>
              </a:rPr>
              <a:t>you'd</a:t>
            </a:r>
            <a:r>
              <a:rPr lang="en">
                <a:solidFill>
                  <a:schemeClr val="dk1"/>
                </a:solidFill>
              </a:rPr>
              <a:t> like a </a:t>
            </a:r>
            <a:r>
              <a:rPr lang="en">
                <a:solidFill>
                  <a:schemeClr val="dk1"/>
                </a:solidFill>
              </a:rPr>
              <a:t>walkthrough</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bdce1e243d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bdce1e243d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bdce1e243d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bdce1e243d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Alisha clicks to install Sushimon on her computer.  Wait… whaaaat?  Isn’t installing an application straight from a chatroom link counter to everything we’ve been taught about good security?  What if Sushimon wanted to steal all of Alisha’s financial documents?</a:t>
            </a:r>
            <a:endParaRPr i="1"/>
          </a:p>
          <a:p>
            <a:pPr indent="0" lvl="0" marL="0" rtl="0" algn="l">
              <a:spcBef>
                <a:spcPts val="0"/>
              </a:spcBef>
              <a:spcAft>
                <a:spcPts val="0"/>
              </a:spcAft>
              <a:buNone/>
            </a:pPr>
            <a:r>
              <a:t/>
            </a:r>
            <a:endParaRPr i="1"/>
          </a:p>
          <a:p>
            <a:pPr indent="0" lvl="0" marL="0" rtl="0" algn="l">
              <a:spcBef>
                <a:spcPts val="0"/>
              </a:spcBef>
              <a:spcAft>
                <a:spcPts val="0"/>
              </a:spcAft>
              <a:buNone/>
            </a:pPr>
            <a:r>
              <a:rPr i="1" lang="en"/>
              <a:t>The good news is: unlike in other systems, installing Sushimon is safe.  Sushimon does not run “as Alisha”... it cannot automatically do all the things Alisha can do.  Instead, Sushimon is given access to a restricted part of the filesystem, just for Sushimon, so it can’t access Alisha’s financial information.  Alisha’s financial application similarly has access to its own files, but not Sushimon’s… this means that even if Alisha has shared her financial application access with her accountant, her accountant won’t know that Alisha likes to play Sushimon!</a:t>
            </a:r>
            <a:endParaRPr i="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bdce1e243d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bdce1e243d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Now that Alisha has Sushimon installed, Ben offers Alisha a starter deck.  Sushimon is able to collaborate with the chat program so that Sushimon can embed a convenient app-widget for this operation.  However, the “widget factory” that Sushimon gets access to ensures that any widgets that Sushimon will make are clearly identified as coming from Sushimon, preventing programs from masquerading as each other.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bdce1e243d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bdce1e243d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Alisha can click on the widget and select the claim action directly, causing the transfer of the deck to her game inventory...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full app-within-an-app functionality!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b812df7d37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b812df7d37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a:t>So - what does that demo show about what the </a:t>
            </a:r>
            <a:r>
              <a:rPr lang="en"/>
              <a:t>agency does for Alisha?</a:t>
            </a:r>
            <a:endParaRPr/>
          </a:p>
          <a:p>
            <a:pPr indent="0" lvl="0" marL="0" rtl="0" algn="l">
              <a:spcBef>
                <a:spcPts val="0"/>
              </a:spcBef>
              <a:spcAft>
                <a:spcPts val="0"/>
              </a:spcAft>
              <a:buClr>
                <a:schemeClr val="dk1"/>
              </a:buClr>
              <a:buSzPts val="990"/>
              <a:buFont typeface="Arial"/>
              <a:buNone/>
            </a:pPr>
            <a:r>
              <a:t/>
            </a:r>
            <a:endParaRPr/>
          </a:p>
          <a:p>
            <a:pPr indent="-298450" lvl="0" marL="457200" rtl="0" algn="l">
              <a:spcBef>
                <a:spcPts val="0"/>
              </a:spcBef>
              <a:spcAft>
                <a:spcPts val="0"/>
              </a:spcAft>
              <a:buSzPts val="1100"/>
              <a:buChar char="●"/>
            </a:pPr>
            <a:r>
              <a:rPr lang="en"/>
              <a:t>Contexts and personas</a:t>
            </a:r>
            <a:endParaRPr/>
          </a:p>
          <a:p>
            <a:pPr indent="-298450" lvl="0" marL="457200" rtl="0" algn="l">
              <a:spcBef>
                <a:spcPts val="0"/>
              </a:spcBef>
              <a:spcAft>
                <a:spcPts val="0"/>
              </a:spcAft>
              <a:buSzPts val="1100"/>
              <a:buChar char="●"/>
            </a:pPr>
            <a:r>
              <a:rPr lang="en"/>
              <a:t>Mechanisms of consent</a:t>
            </a:r>
            <a:endParaRPr/>
          </a:p>
          <a:p>
            <a:pPr indent="-298450" lvl="0" marL="457200" rtl="0" algn="l">
              <a:spcBef>
                <a:spcPts val="0"/>
              </a:spcBef>
              <a:spcAft>
                <a:spcPts val="0"/>
              </a:spcAft>
              <a:buSzPts val="1100"/>
              <a:buChar char="●"/>
            </a:pPr>
            <a:r>
              <a:rPr lang="en"/>
              <a:t>Decentralized naming</a:t>
            </a:r>
            <a:endParaRPr/>
          </a:p>
          <a:p>
            <a:pPr indent="-298450" lvl="0" marL="457200" rtl="0" algn="l">
              <a:spcBef>
                <a:spcPts val="0"/>
              </a:spcBef>
              <a:spcAft>
                <a:spcPts val="0"/>
              </a:spcAft>
              <a:buSzPts val="1100"/>
              <a:buChar char="●"/>
            </a:pPr>
            <a:r>
              <a:rPr lang="en"/>
              <a:t>Robust commerce and trade</a:t>
            </a:r>
            <a:endParaRPr/>
          </a:p>
          <a:p>
            <a:pPr indent="-298450" lvl="0" marL="457200" rtl="0" algn="l">
              <a:spcBef>
                <a:spcPts val="0"/>
              </a:spcBef>
              <a:spcAft>
                <a:spcPts val="0"/>
              </a:spcAft>
              <a:buSzPts val="1100"/>
              <a:buChar char="●"/>
            </a:pPr>
            <a:r>
              <a:rPr lang="en"/>
              <a:t>Safe, cooperative apps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bdce1e243d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bdce1e243d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bde9a33acb_2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bde9a33acb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Papers,</a:t>
            </a:r>
            <a:endParaRPr i="1"/>
          </a:p>
          <a:p>
            <a:pPr indent="0" lvl="0" marL="0" rtl="0" algn="l">
              <a:spcBef>
                <a:spcPts val="0"/>
              </a:spcBef>
              <a:spcAft>
                <a:spcPts val="0"/>
              </a:spcAft>
              <a:buNone/>
            </a:pPr>
            <a:r>
              <a:rPr i="1" lang="en"/>
              <a:t>Platforms</a:t>
            </a:r>
            <a:endParaRPr i="1"/>
          </a:p>
          <a:p>
            <a:pPr indent="0" lvl="0" marL="0" rtl="0" algn="l">
              <a:spcBef>
                <a:spcPts val="0"/>
              </a:spcBef>
              <a:spcAft>
                <a:spcPts val="0"/>
              </a:spcAft>
              <a:buNone/>
            </a:pPr>
            <a:r>
              <a:rPr i="1" lang="en"/>
              <a:t>Developers,</a:t>
            </a:r>
            <a:endParaRPr i="1"/>
          </a:p>
          <a:p>
            <a:pPr indent="0" lvl="0" marL="0" rtl="0" algn="l">
              <a:spcBef>
                <a:spcPts val="0"/>
              </a:spcBef>
              <a:spcAft>
                <a:spcPts val="0"/>
              </a:spcAft>
              <a:buNone/>
            </a:pPr>
            <a:r>
              <a:rPr i="1" lang="en"/>
              <a:t>OH MY!</a:t>
            </a:r>
            <a:endParaRPr i="1"/>
          </a:p>
          <a:p>
            <a:pPr indent="0" lvl="0" marL="0" rtl="0" algn="l">
              <a:spcBef>
                <a:spcPts val="0"/>
              </a:spcBef>
              <a:spcAft>
                <a:spcPts val="0"/>
              </a:spcAft>
              <a:buNone/>
            </a:pPr>
            <a:r>
              <a:t/>
            </a:r>
            <a:endParaRPr i="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d468975cc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d468975cc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bdce1e243d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bdce1e243d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Papers,</a:t>
            </a:r>
            <a:endParaRPr i="1"/>
          </a:p>
          <a:p>
            <a:pPr indent="0" lvl="0" marL="0" rtl="0" algn="l">
              <a:spcBef>
                <a:spcPts val="0"/>
              </a:spcBef>
              <a:spcAft>
                <a:spcPts val="0"/>
              </a:spcAft>
              <a:buNone/>
            </a:pPr>
            <a:r>
              <a:rPr i="1" lang="en"/>
              <a:t>Platforms</a:t>
            </a:r>
            <a:endParaRPr i="1"/>
          </a:p>
          <a:p>
            <a:pPr indent="0" lvl="0" marL="0" rtl="0" algn="l">
              <a:spcBef>
                <a:spcPts val="0"/>
              </a:spcBef>
              <a:spcAft>
                <a:spcPts val="0"/>
              </a:spcAft>
              <a:buNone/>
            </a:pPr>
            <a:r>
              <a:rPr i="1" lang="en"/>
              <a:t>Developers,</a:t>
            </a:r>
            <a:endParaRPr i="1"/>
          </a:p>
          <a:p>
            <a:pPr indent="0" lvl="0" marL="0" rtl="0" algn="l">
              <a:spcBef>
                <a:spcPts val="0"/>
              </a:spcBef>
              <a:spcAft>
                <a:spcPts val="0"/>
              </a:spcAft>
              <a:buNone/>
            </a:pPr>
            <a:r>
              <a:rPr i="1" lang="en"/>
              <a:t>OH MY!</a:t>
            </a:r>
            <a:endParaRPr i="1"/>
          </a:p>
          <a:p>
            <a:pPr indent="0" lvl="0" marL="0" rtl="0" algn="l">
              <a:spcBef>
                <a:spcPts val="0"/>
              </a:spcBef>
              <a:spcAft>
                <a:spcPts val="0"/>
              </a:spcAft>
              <a:buNone/>
            </a:pPr>
            <a:r>
              <a:t/>
            </a:r>
            <a:endParaRPr i="1"/>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bdce1e243d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bdce1e243d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Papers,</a:t>
            </a:r>
            <a:endParaRPr i="1"/>
          </a:p>
          <a:p>
            <a:pPr indent="0" lvl="0" marL="0" rtl="0" algn="l">
              <a:spcBef>
                <a:spcPts val="0"/>
              </a:spcBef>
              <a:spcAft>
                <a:spcPts val="0"/>
              </a:spcAft>
              <a:buNone/>
            </a:pPr>
            <a:r>
              <a:rPr i="1" lang="en"/>
              <a:t>Platforms</a:t>
            </a:r>
            <a:endParaRPr i="1"/>
          </a:p>
          <a:p>
            <a:pPr indent="0" lvl="0" marL="0" rtl="0" algn="l">
              <a:spcBef>
                <a:spcPts val="0"/>
              </a:spcBef>
              <a:spcAft>
                <a:spcPts val="0"/>
              </a:spcAft>
              <a:buNone/>
            </a:pPr>
            <a:r>
              <a:rPr i="1" lang="en"/>
              <a:t>Developers,</a:t>
            </a:r>
            <a:endParaRPr i="1"/>
          </a:p>
          <a:p>
            <a:pPr indent="0" lvl="0" marL="0" rtl="0" algn="l">
              <a:spcBef>
                <a:spcPts val="0"/>
              </a:spcBef>
              <a:spcAft>
                <a:spcPts val="0"/>
              </a:spcAft>
              <a:buNone/>
            </a:pPr>
            <a:r>
              <a:rPr i="1" lang="en"/>
              <a:t>OH MY!</a:t>
            </a:r>
            <a:endParaRPr i="1"/>
          </a:p>
          <a:p>
            <a:pPr indent="0" lvl="0" marL="0" rtl="0" algn="l">
              <a:spcBef>
                <a:spcPts val="0"/>
              </a:spcBef>
              <a:spcAft>
                <a:spcPts val="0"/>
              </a:spcAft>
              <a:buNone/>
            </a:pPr>
            <a:r>
              <a:t/>
            </a:r>
            <a:endParaRPr i="1"/>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bde9a33acb_2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bde9a33acb_2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Papers,</a:t>
            </a:r>
            <a:endParaRPr i="1"/>
          </a:p>
          <a:p>
            <a:pPr indent="0" lvl="0" marL="0" rtl="0" algn="l">
              <a:spcBef>
                <a:spcPts val="0"/>
              </a:spcBef>
              <a:spcAft>
                <a:spcPts val="0"/>
              </a:spcAft>
              <a:buNone/>
            </a:pPr>
            <a:r>
              <a:rPr i="1" lang="en"/>
              <a:t>Platforms</a:t>
            </a:r>
            <a:endParaRPr i="1"/>
          </a:p>
          <a:p>
            <a:pPr indent="0" lvl="0" marL="0" rtl="0" algn="l">
              <a:spcBef>
                <a:spcPts val="0"/>
              </a:spcBef>
              <a:spcAft>
                <a:spcPts val="0"/>
              </a:spcAft>
              <a:buNone/>
            </a:pPr>
            <a:r>
              <a:rPr i="1" lang="en"/>
              <a:t>Developers,</a:t>
            </a:r>
            <a:endParaRPr i="1"/>
          </a:p>
          <a:p>
            <a:pPr indent="0" lvl="0" marL="0" rtl="0" algn="l">
              <a:spcBef>
                <a:spcPts val="0"/>
              </a:spcBef>
              <a:spcAft>
                <a:spcPts val="0"/>
              </a:spcAft>
              <a:buNone/>
            </a:pPr>
            <a:r>
              <a:rPr i="1" lang="en"/>
              <a:t>OH MY!</a:t>
            </a:r>
            <a:endParaRPr i="1"/>
          </a:p>
          <a:p>
            <a:pPr indent="0" lvl="0" marL="0" rtl="0" algn="l">
              <a:spcBef>
                <a:spcPts val="0"/>
              </a:spcBef>
              <a:spcAft>
                <a:spcPts val="0"/>
              </a:spcAft>
              <a:buNone/>
            </a:pPr>
            <a:r>
              <a:t/>
            </a:r>
            <a:endParaRPr i="1"/>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bde9a33acb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bde9a33acb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Papers,</a:t>
            </a:r>
            <a:endParaRPr i="1"/>
          </a:p>
          <a:p>
            <a:pPr indent="0" lvl="0" marL="0" rtl="0" algn="l">
              <a:spcBef>
                <a:spcPts val="0"/>
              </a:spcBef>
              <a:spcAft>
                <a:spcPts val="0"/>
              </a:spcAft>
              <a:buNone/>
            </a:pPr>
            <a:r>
              <a:rPr i="1" lang="en"/>
              <a:t>Platforms</a:t>
            </a:r>
            <a:endParaRPr i="1"/>
          </a:p>
          <a:p>
            <a:pPr indent="0" lvl="0" marL="0" rtl="0" algn="l">
              <a:spcBef>
                <a:spcPts val="0"/>
              </a:spcBef>
              <a:spcAft>
                <a:spcPts val="0"/>
              </a:spcAft>
              <a:buNone/>
            </a:pPr>
            <a:r>
              <a:rPr i="1" lang="en"/>
              <a:t>Developers,</a:t>
            </a:r>
            <a:endParaRPr i="1"/>
          </a:p>
          <a:p>
            <a:pPr indent="0" lvl="0" marL="0" rtl="0" algn="l">
              <a:spcBef>
                <a:spcPts val="0"/>
              </a:spcBef>
              <a:spcAft>
                <a:spcPts val="0"/>
              </a:spcAft>
              <a:buNone/>
            </a:pPr>
            <a:r>
              <a:rPr i="1" lang="en"/>
              <a:t>OH MY!</a:t>
            </a:r>
            <a:endParaRPr i="1"/>
          </a:p>
          <a:p>
            <a:pPr indent="0" lvl="0" marL="0" rtl="0" algn="l">
              <a:spcBef>
                <a:spcPts val="0"/>
              </a:spcBef>
              <a:spcAft>
                <a:spcPts val="0"/>
              </a:spcAft>
              <a:buNone/>
            </a:pPr>
            <a:r>
              <a:t/>
            </a:r>
            <a:endParaRPr i="1"/>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da7b7e0253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da7b7e0253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[Christine]	But building this right is going to take a lot of work.  And that’s why we need your help.</a:t>
            </a:r>
            <a:endParaRPr i="1"/>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bdce1e243d_0_164:notes"/>
          <p:cNvSpPr/>
          <p:nvPr>
            <p:ph idx="2" type="sldImg"/>
          </p:nvPr>
        </p:nvSpPr>
        <p:spPr>
          <a:xfrm>
            <a:off x="381240" y="685800"/>
            <a:ext cx="6095100" cy="3428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 name="Google Shape;190;g1bdce1e243d_0_164:notes"/>
          <p:cNvSpPr txBox="1"/>
          <p:nvPr>
            <p:ph idx="1" type="body"/>
          </p:nvPr>
        </p:nvSpPr>
        <p:spPr>
          <a:xfrm>
            <a:off x="685800" y="4343400"/>
            <a:ext cx="5485800" cy="4114200"/>
          </a:xfrm>
          <a:prstGeom prst="rect">
            <a:avLst/>
          </a:prstGeom>
          <a:noFill/>
          <a:ln>
            <a:noFill/>
          </a:ln>
        </p:spPr>
        <p:txBody>
          <a:bodyPr anchorCtr="0" anchor="t" bIns="91425" lIns="0" spcFirstLastPara="1" rIns="0" wrap="square" tIns="91425">
            <a:noAutofit/>
          </a:bodyPr>
          <a:lstStyle/>
          <a:p>
            <a:pPr indent="-216000" lvl="0" marL="216000" rtl="0" algn="l">
              <a:lnSpc>
                <a:spcPct val="100000"/>
              </a:lnSpc>
              <a:spcBef>
                <a:spcPts val="0"/>
              </a:spcBef>
              <a:spcAft>
                <a:spcPts val="0"/>
              </a:spcAft>
              <a:buClr>
                <a:srgbClr val="000000"/>
              </a:buClr>
              <a:buSzPts val="1100"/>
              <a:buFont typeface="Arial"/>
              <a:buNone/>
            </a:pPr>
            <a:r>
              <a:rPr b="0" lang="en" sz="1100" strike="noStrike">
                <a:solidFill>
                  <a:srgbClr val="000000"/>
                </a:solidFill>
                <a:latin typeface="Arial"/>
                <a:ea typeface="Arial"/>
                <a:cs typeface="Arial"/>
                <a:sym typeface="Arial"/>
              </a:rPr>
              <a:t>But building this right is going to take a lot of work by a lot of people and organizations. This are our first supporters…</a:t>
            </a:r>
            <a:endParaRPr b="0" sz="1100" strike="noStrike">
              <a:latin typeface="Arial"/>
              <a:ea typeface="Arial"/>
              <a:cs typeface="Arial"/>
              <a:sym typeface="Arial"/>
            </a:endParaRPr>
          </a:p>
          <a:p>
            <a:pPr indent="-216000" lvl="0" marL="216000" rtl="0" algn="l">
              <a:lnSpc>
                <a:spcPct val="100000"/>
              </a:lnSpc>
              <a:spcBef>
                <a:spcPts val="0"/>
              </a:spcBef>
              <a:spcAft>
                <a:spcPts val="0"/>
              </a:spcAft>
              <a:buSzPts val="1100"/>
              <a:buNone/>
            </a:pPr>
            <a:r>
              <a:t/>
            </a:r>
            <a:endParaRPr b="0" sz="1100" strike="noStrike">
              <a:latin typeface="Arial"/>
              <a:ea typeface="Arial"/>
              <a:cs typeface="Arial"/>
              <a:sym typeface="Arial"/>
            </a:endParaRPr>
          </a:p>
          <a:p>
            <a:pPr indent="-216000" lvl="0" marL="216000" rtl="0" algn="l">
              <a:lnSpc>
                <a:spcPct val="100000"/>
              </a:lnSpc>
              <a:spcBef>
                <a:spcPts val="0"/>
              </a:spcBef>
              <a:spcAft>
                <a:spcPts val="0"/>
              </a:spcAft>
              <a:buSzPts val="1100"/>
              <a:buNone/>
            </a:pPr>
            <a:r>
              <a:t/>
            </a:r>
            <a:endParaRPr b="0" sz="1100" strike="noStrike">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d468975cc6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d468975cc6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a:t>
            </a:r>
            <a:r>
              <a:rPr i="1" lang="en"/>
              <a:t>Christine</a:t>
            </a:r>
            <a:r>
              <a:rPr i="1" lang="en"/>
              <a:t>] We have an opportunity here to make a new foundation for the internet, one that’s healthier for people and for communities.  The time and place are now.  We hope we can work together to make it happen!</a:t>
            </a:r>
            <a:endParaRPr i="1"/>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bde9a33acb_2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bde9a33acb_2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Papers,</a:t>
            </a:r>
            <a:endParaRPr i="1"/>
          </a:p>
          <a:p>
            <a:pPr indent="0" lvl="0" marL="0" rtl="0" algn="l">
              <a:spcBef>
                <a:spcPts val="0"/>
              </a:spcBef>
              <a:spcAft>
                <a:spcPts val="0"/>
              </a:spcAft>
              <a:buNone/>
            </a:pPr>
            <a:r>
              <a:rPr i="1" lang="en"/>
              <a:t>Platforms</a:t>
            </a:r>
            <a:endParaRPr i="1"/>
          </a:p>
          <a:p>
            <a:pPr indent="0" lvl="0" marL="0" rtl="0" algn="l">
              <a:spcBef>
                <a:spcPts val="0"/>
              </a:spcBef>
              <a:spcAft>
                <a:spcPts val="0"/>
              </a:spcAft>
              <a:buNone/>
            </a:pPr>
            <a:r>
              <a:rPr i="1" lang="en"/>
              <a:t>Developers,</a:t>
            </a:r>
            <a:endParaRPr i="1"/>
          </a:p>
          <a:p>
            <a:pPr indent="0" lvl="0" marL="0" rtl="0" algn="l">
              <a:spcBef>
                <a:spcPts val="0"/>
              </a:spcBef>
              <a:spcAft>
                <a:spcPts val="0"/>
              </a:spcAft>
              <a:buNone/>
            </a:pPr>
            <a:r>
              <a:rPr i="1" lang="en"/>
              <a:t>OH MY!</a:t>
            </a:r>
            <a:endParaRPr i="1"/>
          </a:p>
          <a:p>
            <a:pPr indent="0" lvl="0" marL="0" rtl="0" algn="l">
              <a:spcBef>
                <a:spcPts val="0"/>
              </a:spcBef>
              <a:spcAft>
                <a:spcPts val="0"/>
              </a:spcAft>
              <a:buNone/>
            </a:pPr>
            <a:r>
              <a:t/>
            </a:r>
            <a:endParaRPr i="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bde9a33ac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bde9a33ac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[Randy] </a:t>
            </a:r>
            <a:r>
              <a:rPr lang="en"/>
              <a:t>At the core is strict support for distributed objects that communicate exclusively through granted capabilities, with trust frameworks provided to assist with making good (but still revocable) decisions and other core services such as safe persistence and connection management.</a:t>
            </a:r>
            <a:endParaRPr/>
          </a:p>
          <a:p>
            <a:pPr indent="0" lvl="0" marL="0" rtl="0" algn="l">
              <a:spcBef>
                <a:spcPts val="0"/>
              </a:spcBef>
              <a:spcAft>
                <a:spcPts val="0"/>
              </a:spcAft>
              <a:buNone/>
            </a:pPr>
            <a:r>
              <a:rPr lang="en"/>
              <a:t>&lt;click&gt;</a:t>
            </a:r>
            <a:endParaRPr/>
          </a:p>
          <a:p>
            <a:pPr indent="0" lvl="0" marL="0" rtl="0" algn="l">
              <a:spcBef>
                <a:spcPts val="0"/>
              </a:spcBef>
              <a:spcAft>
                <a:spcPts val="0"/>
              </a:spcAft>
              <a:buNone/>
            </a:pPr>
            <a:r>
              <a:rPr lang="en"/>
              <a:t>People-related objects are built on top of this, expressing identities and profiles while managing how they share information, connect to one another, and filter what they receive.</a:t>
            </a:r>
            <a:endParaRPr/>
          </a:p>
          <a:p>
            <a:pPr indent="0" lvl="0" marL="0" rtl="0" algn="l">
              <a:spcBef>
                <a:spcPts val="0"/>
              </a:spcBef>
              <a:spcAft>
                <a:spcPts val="0"/>
              </a:spcAft>
              <a:buNone/>
            </a:pPr>
            <a:r>
              <a:rPr lang="en"/>
              <a:t>&lt;click&gt;</a:t>
            </a:r>
            <a:endParaRPr/>
          </a:p>
          <a:p>
            <a:pPr indent="0" lvl="0" marL="0" rtl="0" algn="l">
              <a:spcBef>
                <a:spcPts val="0"/>
              </a:spcBef>
              <a:spcAft>
                <a:spcPts val="0"/>
              </a:spcAft>
              <a:buNone/>
            </a:pPr>
            <a:r>
              <a:rPr lang="en"/>
              <a:t>Once you have people and connections, you can build communities. This layer includes membership, governance, and moderation models as well as community-specific structures such as threads and posts.</a:t>
            </a:r>
            <a:endParaRPr/>
          </a:p>
          <a:p>
            <a:pPr indent="0" lvl="0" marL="0" rtl="0" algn="l">
              <a:spcBef>
                <a:spcPts val="0"/>
              </a:spcBef>
              <a:spcAft>
                <a:spcPts val="0"/>
              </a:spcAft>
              <a:buNone/>
            </a:pPr>
            <a:r>
              <a:rPr lang="en"/>
              <a:t>&lt;click&gt;</a:t>
            </a:r>
            <a:endParaRPr/>
          </a:p>
          <a:p>
            <a:pPr indent="0" lvl="0" marL="0" rtl="0" algn="l">
              <a:spcBef>
                <a:spcPts val="0"/>
              </a:spcBef>
              <a:spcAft>
                <a:spcPts val="0"/>
              </a:spcAft>
              <a:buNone/>
            </a:pPr>
            <a:r>
              <a:rPr lang="en"/>
              <a:t>With all of these in place, the “top” layer adds objects for enabling applications and services - such as support for discovery, distributed storage, and finance, along with many others…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All open source - free to all forever.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bdce1e243d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bdce1e243d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we want this?]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bdce1e243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bdce1e243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bdce1e243d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bdce1e243d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[Christine] </a:t>
            </a:r>
            <a:endParaRPr i="1">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The software that holds this all together is something we call The Agency -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It is an execution environment where there’s no distinction between client or server .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Your agency doesn’t represent the needs or whims of some external gatekeeper… it runs on behalf of, and represents, you.</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da69be7028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da69be7028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Here we can see two manifestations of The Agency, as a “desktop” style multi-windowed software, representing multiple contexts (here itself embedded as a browser web application) and also as a mobile application that displays contexts one at a time.</a:t>
            </a:r>
            <a:endParaRPr i="1"/>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bdce1e243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bdce1e243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bde9a33acb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bde9a33acb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Papers,</a:t>
            </a:r>
            <a:endParaRPr i="1"/>
          </a:p>
          <a:p>
            <a:pPr indent="0" lvl="0" marL="0" rtl="0" algn="l">
              <a:spcBef>
                <a:spcPts val="0"/>
              </a:spcBef>
              <a:spcAft>
                <a:spcPts val="0"/>
              </a:spcAft>
              <a:buNone/>
            </a:pPr>
            <a:r>
              <a:rPr i="1" lang="en"/>
              <a:t>Platforms</a:t>
            </a:r>
            <a:endParaRPr i="1"/>
          </a:p>
          <a:p>
            <a:pPr indent="0" lvl="0" marL="0" rtl="0" algn="l">
              <a:spcBef>
                <a:spcPts val="0"/>
              </a:spcBef>
              <a:spcAft>
                <a:spcPts val="0"/>
              </a:spcAft>
              <a:buNone/>
            </a:pPr>
            <a:r>
              <a:rPr i="1" lang="en"/>
              <a:t>Developers,</a:t>
            </a:r>
            <a:endParaRPr i="1"/>
          </a:p>
          <a:p>
            <a:pPr indent="0" lvl="0" marL="0" rtl="0" algn="l">
              <a:spcBef>
                <a:spcPts val="0"/>
              </a:spcBef>
              <a:spcAft>
                <a:spcPts val="0"/>
              </a:spcAft>
              <a:buNone/>
            </a:pPr>
            <a:r>
              <a:rPr i="1" lang="en"/>
              <a:t>OH MY!</a:t>
            </a:r>
            <a:endParaRPr i="1"/>
          </a:p>
          <a:p>
            <a:pPr indent="0" lvl="0" marL="0" rtl="0" algn="l">
              <a:spcBef>
                <a:spcPts val="0"/>
              </a:spcBef>
              <a:spcAft>
                <a:spcPts val="0"/>
              </a:spcAft>
              <a:buNone/>
            </a:pPr>
            <a:r>
              <a:t/>
            </a:r>
            <a:endParaRPr i="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028f780c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028f780c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bdce1e243d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bdce1e243d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been so successful” and “I’m proud to have worked on it.” - or some such</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bdce1e243d_0_22:notes"/>
          <p:cNvSpPr/>
          <p:nvPr>
            <p:ph idx="2" type="sldImg"/>
          </p:nvPr>
        </p:nvSpPr>
        <p:spPr>
          <a:xfrm>
            <a:off x="381240" y="685800"/>
            <a:ext cx="6095100" cy="3428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 name="Google Shape;82;g1bdce1e243d_0_22:notes"/>
          <p:cNvSpPr txBox="1"/>
          <p:nvPr>
            <p:ph idx="1" type="body"/>
          </p:nvPr>
        </p:nvSpPr>
        <p:spPr>
          <a:xfrm>
            <a:off x="685800" y="4343400"/>
            <a:ext cx="5485800" cy="41142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SzPts val="1100"/>
              <a:buNone/>
            </a:pPr>
            <a:r>
              <a:rPr lang="en"/>
              <a:t>The </a:t>
            </a:r>
            <a:r>
              <a:rPr lang="en"/>
              <a:t>ActivityPub standard, alone, isn’t enough.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bdce1e243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bdce1e243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d468975cc6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d468975cc6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a:t>
            </a:r>
            <a:r>
              <a:rPr lang="en"/>
              <a:t>e need to get back to our roots: building on the local community structures we have understood for millenia.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need to re-decentralize networked communities - and we’re going to describe how to do that.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ccd3c6c42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ccd3c6c42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t/>
            </a:r>
            <a:endParaRPr sz="1040">
              <a:solidFill>
                <a:schemeClr val="dk1"/>
              </a:solidFill>
              <a:highlight>
                <a:schemeClr val="lt1"/>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C Dark"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accent6"/>
              </a:buClr>
              <a:buSzPts val="2800"/>
              <a:buNone/>
              <a:defRPr>
                <a:solidFill>
                  <a:schemeClr val="accent6"/>
                </a:solidFill>
              </a:defRPr>
            </a:lvl1pPr>
            <a:lvl2pPr lvl="1">
              <a:spcBef>
                <a:spcPts val="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accent6"/>
              </a:buClr>
              <a:buSzPts val="1800"/>
              <a:buChar char="●"/>
              <a:defRPr>
                <a:solidFill>
                  <a:schemeClr val="accent6"/>
                </a:solidFill>
              </a:defRPr>
            </a:lvl1pPr>
            <a:lvl2pPr indent="-317500" lvl="1" marL="914400">
              <a:spcBef>
                <a:spcPts val="0"/>
              </a:spcBef>
              <a:spcAft>
                <a:spcPts val="0"/>
              </a:spcAft>
              <a:buClr>
                <a:schemeClr val="accent6"/>
              </a:buClr>
              <a:buSzPts val="1400"/>
              <a:buChar char="○"/>
              <a:defRPr>
                <a:solidFill>
                  <a:schemeClr val="accent6"/>
                </a:solidFill>
              </a:defRPr>
            </a:lvl2pPr>
            <a:lvl3pPr indent="-317500" lvl="2" marL="1371600">
              <a:spcBef>
                <a:spcPts val="0"/>
              </a:spcBef>
              <a:spcAft>
                <a:spcPts val="0"/>
              </a:spcAft>
              <a:buClr>
                <a:schemeClr val="accent6"/>
              </a:buClr>
              <a:buSzPts val="1400"/>
              <a:buChar char="■"/>
              <a:defRPr>
                <a:solidFill>
                  <a:schemeClr val="accent6"/>
                </a:solidFill>
              </a:defRPr>
            </a:lvl3pPr>
            <a:lvl4pPr indent="-317500" lvl="3" marL="1828800">
              <a:spcBef>
                <a:spcPts val="0"/>
              </a:spcBef>
              <a:spcAft>
                <a:spcPts val="0"/>
              </a:spcAft>
              <a:buClr>
                <a:schemeClr val="accent6"/>
              </a:buClr>
              <a:buSzPts val="1400"/>
              <a:buChar char="●"/>
              <a:defRPr>
                <a:solidFill>
                  <a:schemeClr val="accent6"/>
                </a:solidFill>
              </a:defRPr>
            </a:lvl4pPr>
            <a:lvl5pPr indent="-317500" lvl="4" marL="2286000">
              <a:spcBef>
                <a:spcPts val="0"/>
              </a:spcBef>
              <a:spcAft>
                <a:spcPts val="0"/>
              </a:spcAft>
              <a:buClr>
                <a:schemeClr val="accent6"/>
              </a:buClr>
              <a:buSzPts val="1400"/>
              <a:buChar char="○"/>
              <a:defRPr>
                <a:solidFill>
                  <a:schemeClr val="accent6"/>
                </a:solidFill>
              </a:defRPr>
            </a:lvl5pPr>
            <a:lvl6pPr indent="-317500" lvl="5" marL="2743200">
              <a:spcBef>
                <a:spcPts val="0"/>
              </a:spcBef>
              <a:spcAft>
                <a:spcPts val="0"/>
              </a:spcAft>
              <a:buClr>
                <a:schemeClr val="accent6"/>
              </a:buClr>
              <a:buSzPts val="1400"/>
              <a:buChar char="■"/>
              <a:defRPr>
                <a:solidFill>
                  <a:schemeClr val="accent6"/>
                </a:solidFill>
              </a:defRPr>
            </a:lvl6pPr>
            <a:lvl7pPr indent="-317500" lvl="6" marL="3200400">
              <a:spcBef>
                <a:spcPts val="0"/>
              </a:spcBef>
              <a:spcAft>
                <a:spcPts val="0"/>
              </a:spcAft>
              <a:buClr>
                <a:schemeClr val="accent6"/>
              </a:buClr>
              <a:buSzPts val="1400"/>
              <a:buChar char="●"/>
              <a:defRPr>
                <a:solidFill>
                  <a:schemeClr val="accent6"/>
                </a:solidFill>
              </a:defRPr>
            </a:lvl7pPr>
            <a:lvl8pPr indent="-317500" lvl="7" marL="3657600">
              <a:spcBef>
                <a:spcPts val="0"/>
              </a:spcBef>
              <a:spcAft>
                <a:spcPts val="0"/>
              </a:spcAft>
              <a:buClr>
                <a:schemeClr val="accent6"/>
              </a:buClr>
              <a:buSzPts val="1400"/>
              <a:buChar char="○"/>
              <a:defRPr>
                <a:solidFill>
                  <a:schemeClr val="accent6"/>
                </a:solidFill>
              </a:defRPr>
            </a:lvl8pPr>
            <a:lvl9pPr indent="-317500" lvl="8" marL="4114800">
              <a:spcBef>
                <a:spcPts val="0"/>
              </a:spcBef>
              <a:spcAft>
                <a:spcPts val="0"/>
              </a:spcAft>
              <a:buClr>
                <a:schemeClr val="accent6"/>
              </a:buClr>
              <a:buSzPts val="1400"/>
              <a:buChar char="■"/>
              <a:defRPr>
                <a:solidFill>
                  <a:schemeClr val="accent6"/>
                </a:solidFill>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6"/>
                </a:solidFill>
              </a:defRPr>
            </a:lvl1pPr>
            <a:lvl2pPr lvl="1">
              <a:buNone/>
              <a:defRPr>
                <a:solidFill>
                  <a:schemeClr val="accent6"/>
                </a:solidFill>
              </a:defRPr>
            </a:lvl2pPr>
            <a:lvl3pPr lvl="2">
              <a:buNone/>
              <a:defRPr>
                <a:solidFill>
                  <a:schemeClr val="accent6"/>
                </a:solidFill>
              </a:defRPr>
            </a:lvl3pPr>
            <a:lvl4pPr lvl="3">
              <a:buNone/>
              <a:defRPr>
                <a:solidFill>
                  <a:schemeClr val="accent6"/>
                </a:solidFill>
              </a:defRPr>
            </a:lvl4pPr>
            <a:lvl5pPr lvl="4">
              <a:buNone/>
              <a:defRPr>
                <a:solidFill>
                  <a:schemeClr val="accent6"/>
                </a:solidFill>
              </a:defRPr>
            </a:lvl5pPr>
            <a:lvl6pPr lvl="5">
              <a:buNone/>
              <a:defRPr>
                <a:solidFill>
                  <a:schemeClr val="accent6"/>
                </a:solidFill>
              </a:defRPr>
            </a:lvl6pPr>
            <a:lvl7pPr lvl="6">
              <a:buNone/>
              <a:defRPr>
                <a:solidFill>
                  <a:schemeClr val="accent6"/>
                </a:solidFill>
              </a:defRPr>
            </a:lvl7pPr>
            <a:lvl8pPr lvl="7">
              <a:buNone/>
              <a:defRPr>
                <a:solidFill>
                  <a:schemeClr val="accent6"/>
                </a:solidFill>
              </a:defRPr>
            </a:lvl8pPr>
            <a:lvl9pPr lvl="8">
              <a:buNone/>
              <a:defRPr>
                <a:solidFill>
                  <a:schemeClr val="accent6"/>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6"/>
              </a:buClr>
              <a:buSzPts val="2800"/>
              <a:buFont typeface="Black Han Sans"/>
              <a:buNone/>
              <a:defRPr sz="2800">
                <a:solidFill>
                  <a:schemeClr val="accent6"/>
                </a:solidFill>
                <a:latin typeface="Black Han Sans"/>
                <a:ea typeface="Black Han Sans"/>
                <a:cs typeface="Black Han Sans"/>
                <a:sym typeface="Black Han Sans"/>
              </a:defRPr>
            </a:lvl1pPr>
            <a:lvl2pPr lvl="1">
              <a:spcBef>
                <a:spcPts val="0"/>
              </a:spcBef>
              <a:spcAft>
                <a:spcPts val="0"/>
              </a:spcAft>
              <a:buClr>
                <a:schemeClr val="accent6"/>
              </a:buClr>
              <a:buSzPts val="2800"/>
              <a:buNone/>
              <a:defRPr sz="2800">
                <a:solidFill>
                  <a:schemeClr val="accent6"/>
                </a:solidFill>
              </a:defRPr>
            </a:lvl2pPr>
            <a:lvl3pPr lvl="2">
              <a:spcBef>
                <a:spcPts val="0"/>
              </a:spcBef>
              <a:spcAft>
                <a:spcPts val="0"/>
              </a:spcAft>
              <a:buClr>
                <a:schemeClr val="accent6"/>
              </a:buClr>
              <a:buSzPts val="2800"/>
              <a:buNone/>
              <a:defRPr sz="2800">
                <a:solidFill>
                  <a:schemeClr val="accent6"/>
                </a:solidFill>
              </a:defRPr>
            </a:lvl3pPr>
            <a:lvl4pPr lvl="3">
              <a:spcBef>
                <a:spcPts val="0"/>
              </a:spcBef>
              <a:spcAft>
                <a:spcPts val="0"/>
              </a:spcAft>
              <a:buClr>
                <a:schemeClr val="accent6"/>
              </a:buClr>
              <a:buSzPts val="2800"/>
              <a:buNone/>
              <a:defRPr sz="2800">
                <a:solidFill>
                  <a:schemeClr val="accent6"/>
                </a:solidFill>
              </a:defRPr>
            </a:lvl4pPr>
            <a:lvl5pPr lvl="4">
              <a:spcBef>
                <a:spcPts val="0"/>
              </a:spcBef>
              <a:spcAft>
                <a:spcPts val="0"/>
              </a:spcAft>
              <a:buClr>
                <a:schemeClr val="accent6"/>
              </a:buClr>
              <a:buSzPts val="2800"/>
              <a:buNone/>
              <a:defRPr sz="2800">
                <a:solidFill>
                  <a:schemeClr val="accent6"/>
                </a:solidFill>
              </a:defRPr>
            </a:lvl5pPr>
            <a:lvl6pPr lvl="5">
              <a:spcBef>
                <a:spcPts val="0"/>
              </a:spcBef>
              <a:spcAft>
                <a:spcPts val="0"/>
              </a:spcAft>
              <a:buClr>
                <a:schemeClr val="accent6"/>
              </a:buClr>
              <a:buSzPts val="2800"/>
              <a:buNone/>
              <a:defRPr sz="2800">
                <a:solidFill>
                  <a:schemeClr val="accent6"/>
                </a:solidFill>
              </a:defRPr>
            </a:lvl6pPr>
            <a:lvl7pPr lvl="6">
              <a:spcBef>
                <a:spcPts val="0"/>
              </a:spcBef>
              <a:spcAft>
                <a:spcPts val="0"/>
              </a:spcAft>
              <a:buClr>
                <a:schemeClr val="accent6"/>
              </a:buClr>
              <a:buSzPts val="2800"/>
              <a:buNone/>
              <a:defRPr sz="2800">
                <a:solidFill>
                  <a:schemeClr val="accent6"/>
                </a:solidFill>
              </a:defRPr>
            </a:lvl7pPr>
            <a:lvl8pPr lvl="7">
              <a:spcBef>
                <a:spcPts val="0"/>
              </a:spcBef>
              <a:spcAft>
                <a:spcPts val="0"/>
              </a:spcAft>
              <a:buClr>
                <a:schemeClr val="accent6"/>
              </a:buClr>
              <a:buSzPts val="2800"/>
              <a:buNone/>
              <a:defRPr sz="2800">
                <a:solidFill>
                  <a:schemeClr val="accent6"/>
                </a:solidFill>
              </a:defRPr>
            </a:lvl8pPr>
            <a:lvl9pPr lvl="8">
              <a:spcBef>
                <a:spcPts val="0"/>
              </a:spcBef>
              <a:spcAft>
                <a:spcPts val="0"/>
              </a:spcAft>
              <a:buClr>
                <a:schemeClr val="accent6"/>
              </a:buClr>
              <a:buSzPts val="2800"/>
              <a:buNone/>
              <a:defRPr sz="2800">
                <a:solidFill>
                  <a:schemeClr val="accent6"/>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6"/>
              </a:buClr>
              <a:buSzPts val="1800"/>
              <a:buChar char="●"/>
              <a:defRPr sz="1800">
                <a:solidFill>
                  <a:schemeClr val="accent6"/>
                </a:solidFill>
              </a:defRPr>
            </a:lvl1pPr>
            <a:lvl2pPr indent="-317500" lvl="1" marL="914400">
              <a:lnSpc>
                <a:spcPct val="115000"/>
              </a:lnSpc>
              <a:spcBef>
                <a:spcPts val="0"/>
              </a:spcBef>
              <a:spcAft>
                <a:spcPts val="0"/>
              </a:spcAft>
              <a:buClr>
                <a:schemeClr val="accent6"/>
              </a:buClr>
              <a:buSzPts val="1400"/>
              <a:buChar char="○"/>
              <a:defRPr>
                <a:solidFill>
                  <a:schemeClr val="accent6"/>
                </a:solidFill>
              </a:defRPr>
            </a:lvl2pPr>
            <a:lvl3pPr indent="-317500" lvl="2" marL="1371600">
              <a:lnSpc>
                <a:spcPct val="115000"/>
              </a:lnSpc>
              <a:spcBef>
                <a:spcPts val="0"/>
              </a:spcBef>
              <a:spcAft>
                <a:spcPts val="0"/>
              </a:spcAft>
              <a:buClr>
                <a:schemeClr val="accent6"/>
              </a:buClr>
              <a:buSzPts val="1400"/>
              <a:buChar char="■"/>
              <a:defRPr>
                <a:solidFill>
                  <a:schemeClr val="accent6"/>
                </a:solidFill>
              </a:defRPr>
            </a:lvl3pPr>
            <a:lvl4pPr indent="-317500" lvl="3" marL="1828800">
              <a:lnSpc>
                <a:spcPct val="115000"/>
              </a:lnSpc>
              <a:spcBef>
                <a:spcPts val="0"/>
              </a:spcBef>
              <a:spcAft>
                <a:spcPts val="0"/>
              </a:spcAft>
              <a:buClr>
                <a:schemeClr val="accent6"/>
              </a:buClr>
              <a:buSzPts val="1400"/>
              <a:buChar char="●"/>
              <a:defRPr>
                <a:solidFill>
                  <a:schemeClr val="accent6"/>
                </a:solidFill>
              </a:defRPr>
            </a:lvl4pPr>
            <a:lvl5pPr indent="-317500" lvl="4" marL="2286000">
              <a:lnSpc>
                <a:spcPct val="115000"/>
              </a:lnSpc>
              <a:spcBef>
                <a:spcPts val="0"/>
              </a:spcBef>
              <a:spcAft>
                <a:spcPts val="0"/>
              </a:spcAft>
              <a:buClr>
                <a:schemeClr val="accent6"/>
              </a:buClr>
              <a:buSzPts val="1400"/>
              <a:buChar char="○"/>
              <a:defRPr>
                <a:solidFill>
                  <a:schemeClr val="accent6"/>
                </a:solidFill>
              </a:defRPr>
            </a:lvl5pPr>
            <a:lvl6pPr indent="-317500" lvl="5" marL="2743200">
              <a:lnSpc>
                <a:spcPct val="115000"/>
              </a:lnSpc>
              <a:spcBef>
                <a:spcPts val="0"/>
              </a:spcBef>
              <a:spcAft>
                <a:spcPts val="0"/>
              </a:spcAft>
              <a:buClr>
                <a:schemeClr val="accent6"/>
              </a:buClr>
              <a:buSzPts val="1400"/>
              <a:buChar char="■"/>
              <a:defRPr>
                <a:solidFill>
                  <a:schemeClr val="accent6"/>
                </a:solidFill>
              </a:defRPr>
            </a:lvl6pPr>
            <a:lvl7pPr indent="-317500" lvl="6" marL="3200400">
              <a:lnSpc>
                <a:spcPct val="115000"/>
              </a:lnSpc>
              <a:spcBef>
                <a:spcPts val="0"/>
              </a:spcBef>
              <a:spcAft>
                <a:spcPts val="0"/>
              </a:spcAft>
              <a:buClr>
                <a:schemeClr val="accent6"/>
              </a:buClr>
              <a:buSzPts val="1400"/>
              <a:buChar char="●"/>
              <a:defRPr>
                <a:solidFill>
                  <a:schemeClr val="accent6"/>
                </a:solidFill>
              </a:defRPr>
            </a:lvl7pPr>
            <a:lvl8pPr indent="-317500" lvl="7" marL="3657600">
              <a:lnSpc>
                <a:spcPct val="115000"/>
              </a:lnSpc>
              <a:spcBef>
                <a:spcPts val="0"/>
              </a:spcBef>
              <a:spcAft>
                <a:spcPts val="0"/>
              </a:spcAft>
              <a:buClr>
                <a:schemeClr val="accent6"/>
              </a:buClr>
              <a:buSzPts val="1400"/>
              <a:buChar char="○"/>
              <a:defRPr>
                <a:solidFill>
                  <a:schemeClr val="accent6"/>
                </a:solidFill>
              </a:defRPr>
            </a:lvl8pPr>
            <a:lvl9pPr indent="-317500" lvl="8" marL="4114800">
              <a:lnSpc>
                <a:spcPct val="115000"/>
              </a:lnSpc>
              <a:spcBef>
                <a:spcPts val="0"/>
              </a:spcBef>
              <a:spcAft>
                <a:spcPts val="0"/>
              </a:spcAft>
              <a:buClr>
                <a:schemeClr val="accent6"/>
              </a:buClr>
              <a:buSzPts val="1400"/>
              <a:buChar char="■"/>
              <a:defRPr>
                <a:solidFill>
                  <a:schemeClr val="accent6"/>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6"/>
                </a:solidFill>
              </a:defRPr>
            </a:lvl1pPr>
            <a:lvl2pPr lvl="1" algn="r">
              <a:buNone/>
              <a:defRPr sz="1000">
                <a:solidFill>
                  <a:schemeClr val="accent6"/>
                </a:solidFill>
              </a:defRPr>
            </a:lvl2pPr>
            <a:lvl3pPr lvl="2" algn="r">
              <a:buNone/>
              <a:defRPr sz="1000">
                <a:solidFill>
                  <a:schemeClr val="accent6"/>
                </a:solidFill>
              </a:defRPr>
            </a:lvl3pPr>
            <a:lvl4pPr lvl="3" algn="r">
              <a:buNone/>
              <a:defRPr sz="1000">
                <a:solidFill>
                  <a:schemeClr val="accent6"/>
                </a:solidFill>
              </a:defRPr>
            </a:lvl4pPr>
            <a:lvl5pPr lvl="4" algn="r">
              <a:buNone/>
              <a:defRPr sz="1000">
                <a:solidFill>
                  <a:schemeClr val="accent6"/>
                </a:solidFill>
              </a:defRPr>
            </a:lvl5pPr>
            <a:lvl6pPr lvl="5" algn="r">
              <a:buNone/>
              <a:defRPr sz="1000">
                <a:solidFill>
                  <a:schemeClr val="accent6"/>
                </a:solidFill>
              </a:defRPr>
            </a:lvl6pPr>
            <a:lvl7pPr lvl="6" algn="r">
              <a:buNone/>
              <a:defRPr sz="1000">
                <a:solidFill>
                  <a:schemeClr val="accent6"/>
                </a:solidFill>
              </a:defRPr>
            </a:lvl7pPr>
            <a:lvl8pPr lvl="7" algn="r">
              <a:buNone/>
              <a:defRPr sz="1000">
                <a:solidFill>
                  <a:schemeClr val="accent6"/>
                </a:solidFill>
              </a:defRPr>
            </a:lvl8pPr>
            <a:lvl9pPr lvl="8" algn="r">
              <a:buNone/>
              <a:defRPr sz="1000">
                <a:solidFill>
                  <a:schemeClr val="accent6"/>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13.pn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30.png"/><Relationship Id="rId5"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4072550" y="701075"/>
            <a:ext cx="4260300" cy="24447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000">
                <a:solidFill>
                  <a:srgbClr val="FFF2CC"/>
                </a:solidFill>
              </a:rPr>
              <a:t>Spritely</a:t>
            </a:r>
            <a:endParaRPr sz="4000">
              <a:solidFill>
                <a:srgbClr val="FFF2CC"/>
              </a:solidFill>
            </a:endParaRPr>
          </a:p>
          <a:p>
            <a:pPr indent="0" lvl="0" marL="0" rtl="0" algn="l">
              <a:spcBef>
                <a:spcPts val="0"/>
              </a:spcBef>
              <a:spcAft>
                <a:spcPts val="0"/>
              </a:spcAft>
              <a:buNone/>
            </a:pPr>
            <a:r>
              <a:rPr lang="en" sz="4000">
                <a:solidFill>
                  <a:srgbClr val="FFF2CC"/>
                </a:solidFill>
              </a:rPr>
              <a:t>Networked </a:t>
            </a:r>
            <a:endParaRPr sz="4000">
              <a:solidFill>
                <a:srgbClr val="FFF2CC"/>
              </a:solidFill>
            </a:endParaRPr>
          </a:p>
          <a:p>
            <a:pPr indent="0" lvl="0" marL="0" rtl="0" algn="l">
              <a:spcBef>
                <a:spcPts val="0"/>
              </a:spcBef>
              <a:spcAft>
                <a:spcPts val="0"/>
              </a:spcAft>
              <a:buNone/>
            </a:pPr>
            <a:r>
              <a:rPr lang="en" sz="4000">
                <a:solidFill>
                  <a:srgbClr val="FFF2CC"/>
                </a:solidFill>
              </a:rPr>
              <a:t>Communities</a:t>
            </a:r>
            <a:endParaRPr sz="4000">
              <a:solidFill>
                <a:srgbClr val="FFF2CC"/>
              </a:solidFill>
            </a:endParaRPr>
          </a:p>
          <a:p>
            <a:pPr indent="0" lvl="0" marL="0" rtl="0" algn="l">
              <a:spcBef>
                <a:spcPts val="0"/>
              </a:spcBef>
              <a:spcAft>
                <a:spcPts val="0"/>
              </a:spcAft>
              <a:buNone/>
            </a:pPr>
            <a:r>
              <a:rPr lang="en" sz="4000">
                <a:solidFill>
                  <a:srgbClr val="FFF2CC"/>
                </a:solidFill>
              </a:rPr>
              <a:t>Institute</a:t>
            </a:r>
            <a:endParaRPr sz="4000">
              <a:solidFill>
                <a:srgbClr val="FFF2CC"/>
              </a:solidFill>
            </a:endParaRPr>
          </a:p>
        </p:txBody>
      </p:sp>
      <p:sp>
        <p:nvSpPr>
          <p:cNvPr id="55" name="Google Shape;55;p13"/>
          <p:cNvSpPr txBox="1"/>
          <p:nvPr>
            <p:ph idx="1" type="subTitle"/>
          </p:nvPr>
        </p:nvSpPr>
        <p:spPr>
          <a:xfrm>
            <a:off x="355525" y="3095125"/>
            <a:ext cx="8520600" cy="14958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t/>
            </a:r>
            <a:endParaRPr sz="3000">
              <a:solidFill>
                <a:srgbClr val="FFF2CC"/>
              </a:solidFill>
            </a:endParaRPr>
          </a:p>
          <a:p>
            <a:pPr indent="0" lvl="0" marL="0" rtl="0" algn="ctr">
              <a:lnSpc>
                <a:spcPct val="80000"/>
              </a:lnSpc>
              <a:spcBef>
                <a:spcPts val="0"/>
              </a:spcBef>
              <a:spcAft>
                <a:spcPts val="0"/>
              </a:spcAft>
              <a:buNone/>
            </a:pPr>
            <a:r>
              <a:rPr lang="en" sz="3000">
                <a:solidFill>
                  <a:srgbClr val="FFF2CC"/>
                </a:solidFill>
              </a:rPr>
              <a:t>Plurality Research Network Conference</a:t>
            </a:r>
            <a:endParaRPr sz="3000">
              <a:solidFill>
                <a:srgbClr val="FFF2CC"/>
              </a:solidFill>
            </a:endParaRPr>
          </a:p>
          <a:p>
            <a:pPr indent="0" lvl="0" marL="0" rtl="0" algn="ctr">
              <a:lnSpc>
                <a:spcPct val="80000"/>
              </a:lnSpc>
              <a:spcBef>
                <a:spcPts val="0"/>
              </a:spcBef>
              <a:spcAft>
                <a:spcPts val="0"/>
              </a:spcAft>
              <a:buNone/>
            </a:pPr>
            <a:br>
              <a:rPr lang="en" sz="3000">
                <a:solidFill>
                  <a:srgbClr val="FFF2CC"/>
                </a:solidFill>
              </a:rPr>
            </a:br>
            <a:br>
              <a:rPr lang="en" sz="1900">
                <a:solidFill>
                  <a:srgbClr val="FFF2CC"/>
                </a:solidFill>
              </a:rPr>
            </a:br>
            <a:r>
              <a:rPr lang="en" sz="1900">
                <a:solidFill>
                  <a:srgbClr val="FFF2CC"/>
                </a:solidFill>
              </a:rPr>
              <a:t>January 13th-15th 2023 </a:t>
            </a:r>
            <a:endParaRPr sz="1900">
              <a:solidFill>
                <a:srgbClr val="FFF2CC"/>
              </a:solidFill>
            </a:endParaRPr>
          </a:p>
          <a:p>
            <a:pPr indent="0" lvl="0" marL="0" rtl="0" algn="ctr">
              <a:lnSpc>
                <a:spcPct val="80000"/>
              </a:lnSpc>
              <a:spcBef>
                <a:spcPts val="0"/>
              </a:spcBef>
              <a:spcAft>
                <a:spcPts val="0"/>
              </a:spcAft>
              <a:buSzPts val="770"/>
              <a:buNone/>
            </a:pPr>
            <a:r>
              <a:t/>
            </a:r>
            <a:endParaRPr sz="3000">
              <a:solidFill>
                <a:srgbClr val="FFF2CC"/>
              </a:solidFill>
            </a:endParaRPr>
          </a:p>
        </p:txBody>
      </p:sp>
      <p:pic>
        <p:nvPicPr>
          <p:cNvPr id="56" name="Google Shape;56;p13"/>
          <p:cNvPicPr preferRelativeResize="0"/>
          <p:nvPr/>
        </p:nvPicPr>
        <p:blipFill>
          <a:blip r:embed="rId3">
            <a:alphaModFix/>
          </a:blip>
          <a:stretch>
            <a:fillRect/>
          </a:stretch>
        </p:blipFill>
        <p:spPr>
          <a:xfrm>
            <a:off x="1571900" y="681600"/>
            <a:ext cx="2138985" cy="2536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2"/>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solidFill>
                  <a:srgbClr val="FFF2CC"/>
                </a:solidFill>
              </a:rPr>
              <a:t>Our social-stack of objects:</a:t>
            </a:r>
            <a:br>
              <a:rPr lang="en">
                <a:solidFill>
                  <a:srgbClr val="FFF2CC"/>
                </a:solidFill>
              </a:rPr>
            </a:br>
            <a:endParaRPr>
              <a:solidFill>
                <a:srgbClr val="FFF2CC"/>
              </a:solidFill>
            </a:endParaRPr>
          </a:p>
          <a:p>
            <a:pPr indent="-402589" lvl="0" marL="1828800" rtl="0" algn="l">
              <a:spcBef>
                <a:spcPts val="0"/>
              </a:spcBef>
              <a:spcAft>
                <a:spcPts val="0"/>
              </a:spcAft>
              <a:buClr>
                <a:srgbClr val="FFF2CC"/>
              </a:buClr>
              <a:buSzPct val="100000"/>
              <a:buChar char="●"/>
            </a:pPr>
            <a:r>
              <a:rPr lang="en" sz="3044">
                <a:solidFill>
                  <a:srgbClr val="FFF2CC"/>
                </a:solidFill>
              </a:rPr>
              <a:t>People</a:t>
            </a:r>
            <a:endParaRPr sz="3044">
              <a:solidFill>
                <a:srgbClr val="FFF2CC"/>
              </a:solidFill>
            </a:endParaRPr>
          </a:p>
          <a:p>
            <a:pPr indent="-402589" lvl="1" marL="2286000" rtl="0" algn="l">
              <a:spcBef>
                <a:spcPts val="0"/>
              </a:spcBef>
              <a:spcAft>
                <a:spcPts val="0"/>
              </a:spcAft>
              <a:buClr>
                <a:srgbClr val="FFF2CC"/>
              </a:buClr>
              <a:buSzPct val="100000"/>
              <a:buChar char="○"/>
            </a:pPr>
            <a:r>
              <a:rPr lang="en" sz="3044">
                <a:solidFill>
                  <a:srgbClr val="FFF2CC"/>
                </a:solidFill>
              </a:rPr>
              <a:t>Identity, Relationships, Connections</a:t>
            </a:r>
            <a:endParaRPr sz="3044">
              <a:solidFill>
                <a:srgbClr val="FFF2CC"/>
              </a:solidFill>
            </a:endParaRPr>
          </a:p>
          <a:p>
            <a:pPr indent="-402589" lvl="0" marL="1828800" rtl="0" algn="l">
              <a:spcBef>
                <a:spcPts val="0"/>
              </a:spcBef>
              <a:spcAft>
                <a:spcPts val="0"/>
              </a:spcAft>
              <a:buClr>
                <a:srgbClr val="FFF2CC"/>
              </a:buClr>
              <a:buSzPct val="100000"/>
              <a:buChar char="●"/>
            </a:pPr>
            <a:r>
              <a:rPr lang="en" sz="3044">
                <a:solidFill>
                  <a:srgbClr val="FFF2CC"/>
                </a:solidFill>
              </a:rPr>
              <a:t>Communities</a:t>
            </a:r>
            <a:endParaRPr sz="3044">
              <a:solidFill>
                <a:srgbClr val="FFF2CC"/>
              </a:solidFill>
            </a:endParaRPr>
          </a:p>
          <a:p>
            <a:pPr indent="-402589" lvl="1" marL="2286000" rtl="0" algn="l">
              <a:spcBef>
                <a:spcPts val="0"/>
              </a:spcBef>
              <a:spcAft>
                <a:spcPts val="0"/>
              </a:spcAft>
              <a:buClr>
                <a:srgbClr val="FFF2CC"/>
              </a:buClr>
              <a:buSzPct val="100000"/>
              <a:buChar char="○"/>
            </a:pPr>
            <a:r>
              <a:rPr lang="en" sz="3044">
                <a:solidFill>
                  <a:srgbClr val="FFF2CC"/>
                </a:solidFill>
              </a:rPr>
              <a:t>Contexts, Memberships, Moderation</a:t>
            </a:r>
            <a:endParaRPr sz="3044">
              <a:solidFill>
                <a:srgbClr val="FFF2CC"/>
              </a:solidFill>
            </a:endParaRPr>
          </a:p>
          <a:p>
            <a:pPr indent="-402589" lvl="0" marL="1828800" rtl="0" algn="l">
              <a:spcBef>
                <a:spcPts val="0"/>
              </a:spcBef>
              <a:spcAft>
                <a:spcPts val="0"/>
              </a:spcAft>
              <a:buClr>
                <a:srgbClr val="FFF2CC"/>
              </a:buClr>
              <a:buSzPct val="100000"/>
              <a:buChar char="●"/>
            </a:pPr>
            <a:r>
              <a:rPr lang="en" sz="3044">
                <a:solidFill>
                  <a:srgbClr val="FFF2CC"/>
                </a:solidFill>
              </a:rPr>
              <a:t>Applications</a:t>
            </a:r>
            <a:endParaRPr sz="3044">
              <a:solidFill>
                <a:srgbClr val="FFF2CC"/>
              </a:solidFill>
            </a:endParaRPr>
          </a:p>
          <a:p>
            <a:pPr indent="-402589" lvl="1" marL="2286000" rtl="0" algn="l">
              <a:spcBef>
                <a:spcPts val="0"/>
              </a:spcBef>
              <a:spcAft>
                <a:spcPts val="0"/>
              </a:spcAft>
              <a:buClr>
                <a:srgbClr val="FFF2CC"/>
              </a:buClr>
              <a:buSzPct val="100000"/>
              <a:buChar char="○"/>
            </a:pPr>
            <a:r>
              <a:rPr lang="en" sz="3044">
                <a:solidFill>
                  <a:srgbClr val="FFF2CC"/>
                </a:solidFill>
              </a:rPr>
              <a:t>Security, Trust, Consent -&gt; Commerce</a:t>
            </a:r>
            <a:br>
              <a:rPr lang="en" sz="3044">
                <a:solidFill>
                  <a:srgbClr val="FFF2CC"/>
                </a:solidFill>
              </a:rPr>
            </a:br>
            <a:endParaRPr sz="3044">
              <a:solidFill>
                <a:srgbClr val="FFF2CC"/>
              </a:solidFill>
            </a:endParaRPr>
          </a:p>
          <a:p>
            <a:pPr indent="0" lvl="0" marL="0" rtl="0" algn="ctr">
              <a:spcBef>
                <a:spcPts val="0"/>
              </a:spcBef>
              <a:spcAft>
                <a:spcPts val="0"/>
              </a:spcAft>
              <a:buNone/>
            </a:pPr>
            <a:r>
              <a:rPr lang="en">
                <a:solidFill>
                  <a:schemeClr val="accent4"/>
                </a:solidFill>
              </a:rPr>
              <a:t>No Gatekeepers Required</a:t>
            </a:r>
            <a:endParaRPr>
              <a:solidFill>
                <a:schemeClr val="accent4"/>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u="sng">
                <a:solidFill>
                  <a:srgbClr val="93C47D"/>
                </a:solidFill>
              </a:rPr>
              <a:t>Mock Demonstration</a:t>
            </a:r>
            <a:endParaRPr u="sng">
              <a:solidFill>
                <a:srgbClr val="93C47D"/>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4"/>
          <p:cNvPicPr preferRelativeResize="0"/>
          <p:nvPr/>
        </p:nvPicPr>
        <p:blipFill rotWithShape="1">
          <a:blip r:embed="rId3">
            <a:alphaModFix/>
          </a:blip>
          <a:srcRect b="0" l="0" r="0" t="0"/>
          <a:stretch/>
        </p:blipFill>
        <p:spPr>
          <a:xfrm>
            <a:off x="-143187" y="-92050"/>
            <a:ext cx="6228524" cy="5327598"/>
          </a:xfrm>
          <a:prstGeom prst="rect">
            <a:avLst/>
          </a:prstGeom>
          <a:noFill/>
          <a:ln>
            <a:noFill/>
          </a:ln>
        </p:spPr>
      </p:pic>
      <p:pic>
        <p:nvPicPr>
          <p:cNvPr id="115" name="Google Shape;115;p24"/>
          <p:cNvPicPr preferRelativeResize="0"/>
          <p:nvPr/>
        </p:nvPicPr>
        <p:blipFill>
          <a:blip r:embed="rId4">
            <a:alphaModFix/>
          </a:blip>
          <a:stretch>
            <a:fillRect/>
          </a:stretch>
        </p:blipFill>
        <p:spPr>
          <a:xfrm>
            <a:off x="5830075" y="743226"/>
            <a:ext cx="3222901" cy="3657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5"/>
          <p:cNvPicPr preferRelativeResize="0"/>
          <p:nvPr/>
        </p:nvPicPr>
        <p:blipFill>
          <a:blip r:embed="rId3">
            <a:alphaModFix/>
          </a:blip>
          <a:stretch>
            <a:fillRect/>
          </a:stretch>
        </p:blipFill>
        <p:spPr>
          <a:xfrm>
            <a:off x="1743525" y="152400"/>
            <a:ext cx="5656938" cy="48387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6"/>
          <p:cNvPicPr preferRelativeResize="0"/>
          <p:nvPr/>
        </p:nvPicPr>
        <p:blipFill>
          <a:blip r:embed="rId3">
            <a:alphaModFix/>
          </a:blip>
          <a:stretch>
            <a:fillRect/>
          </a:stretch>
        </p:blipFill>
        <p:spPr>
          <a:xfrm>
            <a:off x="-248074" y="-141013"/>
            <a:ext cx="6343000" cy="5425526"/>
          </a:xfrm>
          <a:prstGeom prst="rect">
            <a:avLst/>
          </a:prstGeom>
          <a:noFill/>
          <a:ln>
            <a:noFill/>
          </a:ln>
        </p:spPr>
      </p:pic>
      <p:pic>
        <p:nvPicPr>
          <p:cNvPr id="126" name="Google Shape;126;p26"/>
          <p:cNvPicPr preferRelativeResize="0"/>
          <p:nvPr/>
        </p:nvPicPr>
        <p:blipFill rotWithShape="1">
          <a:blip r:embed="rId4">
            <a:alphaModFix/>
          </a:blip>
          <a:srcRect b="0" l="0" r="0" t="0"/>
          <a:stretch/>
        </p:blipFill>
        <p:spPr>
          <a:xfrm>
            <a:off x="5972200" y="1055263"/>
            <a:ext cx="3079749" cy="30329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7"/>
          <p:cNvPicPr preferRelativeResize="0"/>
          <p:nvPr/>
        </p:nvPicPr>
        <p:blipFill>
          <a:blip r:embed="rId3">
            <a:alphaModFix/>
          </a:blip>
          <a:stretch>
            <a:fillRect/>
          </a:stretch>
        </p:blipFill>
        <p:spPr>
          <a:xfrm>
            <a:off x="-64211" y="-138600"/>
            <a:ext cx="6337376" cy="5420702"/>
          </a:xfrm>
          <a:prstGeom prst="rect">
            <a:avLst/>
          </a:prstGeom>
          <a:noFill/>
          <a:ln>
            <a:noFill/>
          </a:ln>
        </p:spPr>
      </p:pic>
      <p:pic>
        <p:nvPicPr>
          <p:cNvPr id="132" name="Google Shape;132;p27"/>
          <p:cNvPicPr preferRelativeResize="0"/>
          <p:nvPr/>
        </p:nvPicPr>
        <p:blipFill>
          <a:blip r:embed="rId4">
            <a:alphaModFix/>
          </a:blip>
          <a:stretch>
            <a:fillRect/>
          </a:stretch>
        </p:blipFill>
        <p:spPr>
          <a:xfrm>
            <a:off x="6180800" y="394649"/>
            <a:ext cx="2810774" cy="43542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8"/>
          <p:cNvPicPr preferRelativeResize="0"/>
          <p:nvPr/>
        </p:nvPicPr>
        <p:blipFill>
          <a:blip r:embed="rId3">
            <a:alphaModFix/>
          </a:blip>
          <a:stretch>
            <a:fillRect/>
          </a:stretch>
        </p:blipFill>
        <p:spPr>
          <a:xfrm>
            <a:off x="1382050" y="-156788"/>
            <a:ext cx="6379901" cy="54570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9"/>
          <p:cNvSpPr txBox="1"/>
          <p:nvPr>
            <p:ph type="title"/>
          </p:nvPr>
        </p:nvSpPr>
        <p:spPr>
          <a:xfrm>
            <a:off x="3030875" y="2150850"/>
            <a:ext cx="61788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640">
                <a:solidFill>
                  <a:srgbClr val="FFF2CC"/>
                </a:solidFill>
              </a:rPr>
              <a:t>What does the agency do for Alisha?</a:t>
            </a:r>
            <a:endParaRPr sz="2640">
              <a:solidFill>
                <a:srgbClr val="FFF2CC"/>
              </a:solidFill>
            </a:endParaRPr>
          </a:p>
          <a:p>
            <a:pPr indent="0" lvl="0" marL="0" rtl="0" algn="ctr">
              <a:spcBef>
                <a:spcPts val="0"/>
              </a:spcBef>
              <a:spcAft>
                <a:spcPts val="0"/>
              </a:spcAft>
              <a:buSzPts val="990"/>
              <a:buNone/>
            </a:pPr>
            <a:r>
              <a:t/>
            </a:r>
            <a:endParaRPr sz="2640">
              <a:solidFill>
                <a:srgbClr val="FFF2CC"/>
              </a:solidFill>
            </a:endParaRPr>
          </a:p>
          <a:p>
            <a:pPr indent="-396240" lvl="0" marL="457200" rtl="0" algn="l">
              <a:spcBef>
                <a:spcPts val="0"/>
              </a:spcBef>
              <a:spcAft>
                <a:spcPts val="0"/>
              </a:spcAft>
              <a:buClr>
                <a:srgbClr val="FFF2CC"/>
              </a:buClr>
              <a:buSzPts val="2640"/>
              <a:buChar char="●"/>
            </a:pPr>
            <a:r>
              <a:rPr lang="en" sz="2640">
                <a:solidFill>
                  <a:srgbClr val="FFF2CC"/>
                </a:solidFill>
              </a:rPr>
              <a:t>Contexts and p</a:t>
            </a:r>
            <a:r>
              <a:rPr lang="en" sz="2640">
                <a:solidFill>
                  <a:srgbClr val="FFF2CC"/>
                </a:solidFill>
              </a:rPr>
              <a:t>ersonas</a:t>
            </a:r>
            <a:endParaRPr sz="2640">
              <a:solidFill>
                <a:srgbClr val="FFF2CC"/>
              </a:solidFill>
            </a:endParaRPr>
          </a:p>
          <a:p>
            <a:pPr indent="-396240" lvl="0" marL="457200" rtl="0" algn="l">
              <a:spcBef>
                <a:spcPts val="0"/>
              </a:spcBef>
              <a:spcAft>
                <a:spcPts val="0"/>
              </a:spcAft>
              <a:buClr>
                <a:srgbClr val="FFF2CC"/>
              </a:buClr>
              <a:buSzPts val="2640"/>
              <a:buChar char="●"/>
            </a:pPr>
            <a:r>
              <a:rPr lang="en" sz="2640">
                <a:solidFill>
                  <a:srgbClr val="FFF2CC"/>
                </a:solidFill>
              </a:rPr>
              <a:t>Mechanisms of consent</a:t>
            </a:r>
            <a:endParaRPr sz="2640">
              <a:solidFill>
                <a:srgbClr val="FFF2CC"/>
              </a:solidFill>
            </a:endParaRPr>
          </a:p>
          <a:p>
            <a:pPr indent="-396240" lvl="0" marL="457200" rtl="0" algn="l">
              <a:spcBef>
                <a:spcPts val="0"/>
              </a:spcBef>
              <a:spcAft>
                <a:spcPts val="0"/>
              </a:spcAft>
              <a:buClr>
                <a:srgbClr val="FFF2CC"/>
              </a:buClr>
              <a:buSzPts val="2640"/>
              <a:buChar char="●"/>
            </a:pPr>
            <a:r>
              <a:rPr lang="en" sz="2640">
                <a:solidFill>
                  <a:srgbClr val="FFF2CC"/>
                </a:solidFill>
              </a:rPr>
              <a:t>Decentralized naming</a:t>
            </a:r>
            <a:endParaRPr sz="2640">
              <a:solidFill>
                <a:srgbClr val="FFF2CC"/>
              </a:solidFill>
            </a:endParaRPr>
          </a:p>
          <a:p>
            <a:pPr indent="-396240" lvl="0" marL="457200" rtl="0" algn="l">
              <a:spcBef>
                <a:spcPts val="0"/>
              </a:spcBef>
              <a:spcAft>
                <a:spcPts val="0"/>
              </a:spcAft>
              <a:buClr>
                <a:srgbClr val="FFF2CC"/>
              </a:buClr>
              <a:buSzPts val="2640"/>
              <a:buChar char="●"/>
            </a:pPr>
            <a:r>
              <a:rPr lang="en" sz="2640">
                <a:solidFill>
                  <a:srgbClr val="FFF2CC"/>
                </a:solidFill>
              </a:rPr>
              <a:t>Robust commerce and trade</a:t>
            </a:r>
            <a:endParaRPr sz="2640">
              <a:solidFill>
                <a:srgbClr val="FFF2CC"/>
              </a:solidFill>
            </a:endParaRPr>
          </a:p>
          <a:p>
            <a:pPr indent="-396240" lvl="0" marL="457200" rtl="0" algn="l">
              <a:spcBef>
                <a:spcPts val="0"/>
              </a:spcBef>
              <a:spcAft>
                <a:spcPts val="0"/>
              </a:spcAft>
              <a:buClr>
                <a:srgbClr val="FFF2CC"/>
              </a:buClr>
              <a:buSzPts val="2640"/>
              <a:buChar char="●"/>
            </a:pPr>
            <a:r>
              <a:rPr lang="en" sz="2640">
                <a:solidFill>
                  <a:srgbClr val="FFF2CC"/>
                </a:solidFill>
              </a:rPr>
              <a:t>Safe, cooperative apps</a:t>
            </a:r>
            <a:endParaRPr sz="2640">
              <a:solidFill>
                <a:srgbClr val="FFF2CC"/>
              </a:solidFill>
            </a:endParaRPr>
          </a:p>
        </p:txBody>
      </p:sp>
      <p:pic>
        <p:nvPicPr>
          <p:cNvPr id="143" name="Google Shape;143;p29"/>
          <p:cNvPicPr preferRelativeResize="0"/>
          <p:nvPr/>
        </p:nvPicPr>
        <p:blipFill>
          <a:blip r:embed="rId3">
            <a:alphaModFix/>
          </a:blip>
          <a:stretch>
            <a:fillRect/>
          </a:stretch>
        </p:blipFill>
        <p:spPr>
          <a:xfrm>
            <a:off x="43425" y="517975"/>
            <a:ext cx="3408599" cy="4107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t/>
            </a:r>
            <a:endParaRPr sz="3044">
              <a:solidFill>
                <a:srgbClr val="FFF2CC"/>
              </a:solidFill>
            </a:endParaRPr>
          </a:p>
          <a:p>
            <a:pPr indent="0" lvl="0" marL="0" rtl="0" algn="l">
              <a:spcBef>
                <a:spcPts val="0"/>
              </a:spcBef>
              <a:spcAft>
                <a:spcPts val="0"/>
              </a:spcAft>
              <a:buNone/>
            </a:pPr>
            <a:r>
              <a:t/>
            </a:r>
            <a:endParaRPr sz="3044">
              <a:solidFill>
                <a:srgbClr val="FFF2CC"/>
              </a:solidFill>
            </a:endParaRPr>
          </a:p>
          <a:p>
            <a:pPr indent="0" lvl="0" marL="0" rtl="0" algn="ctr">
              <a:spcBef>
                <a:spcPts val="0"/>
              </a:spcBef>
              <a:spcAft>
                <a:spcPts val="0"/>
              </a:spcAft>
              <a:buNone/>
            </a:pPr>
            <a:r>
              <a:rPr lang="en" sz="3044">
                <a:solidFill>
                  <a:srgbClr val="FFF2CC"/>
                </a:solidFill>
              </a:rPr>
              <a:t>(progress report)</a:t>
            </a:r>
            <a:endParaRPr sz="3044">
              <a:solidFill>
                <a:srgbClr val="FFF2CC"/>
              </a:solidFill>
            </a:endParaRPr>
          </a:p>
          <a:p>
            <a:pPr indent="0" lvl="0" marL="0" rtl="0" algn="ctr">
              <a:spcBef>
                <a:spcPts val="0"/>
              </a:spcBef>
              <a:spcAft>
                <a:spcPts val="0"/>
              </a:spcAft>
              <a:buNone/>
            </a:pPr>
            <a:r>
              <a:t/>
            </a:r>
            <a:endParaRPr sz="3044">
              <a:solidFill>
                <a:srgbClr val="FFF2CC"/>
              </a:solidFill>
            </a:endParaRPr>
          </a:p>
          <a:p>
            <a:pPr indent="0" lvl="0" marL="0" rtl="0" algn="ctr">
              <a:spcBef>
                <a:spcPts val="0"/>
              </a:spcBef>
              <a:spcAft>
                <a:spcPts val="0"/>
              </a:spcAft>
              <a:buNone/>
            </a:pPr>
            <a:r>
              <a:t/>
            </a:r>
            <a:endParaRPr>
              <a:solidFill>
                <a:srgbClr val="FFF2CC"/>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31"/>
          <p:cNvPicPr preferRelativeResize="0"/>
          <p:nvPr/>
        </p:nvPicPr>
        <p:blipFill>
          <a:blip r:embed="rId3">
            <a:alphaModFix/>
          </a:blip>
          <a:stretch>
            <a:fillRect/>
          </a:stretch>
        </p:blipFill>
        <p:spPr>
          <a:xfrm>
            <a:off x="2114289" y="782850"/>
            <a:ext cx="4915426" cy="4212674"/>
          </a:xfrm>
          <a:prstGeom prst="rect">
            <a:avLst/>
          </a:prstGeom>
          <a:noFill/>
          <a:ln>
            <a:noFill/>
          </a:ln>
        </p:spPr>
      </p:pic>
      <p:sp>
        <p:nvSpPr>
          <p:cNvPr id="154" name="Google Shape;154;p31"/>
          <p:cNvSpPr txBox="1"/>
          <p:nvPr>
            <p:ph type="title"/>
          </p:nvPr>
        </p:nvSpPr>
        <p:spPr>
          <a:xfrm>
            <a:off x="311700" y="172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i="1" lang="en" sz="3040">
                <a:solidFill>
                  <a:srgbClr val="FFF2CC"/>
                </a:solidFill>
              </a:rPr>
              <a:t>Papers</a:t>
            </a:r>
            <a:r>
              <a:rPr lang="en" sz="3040">
                <a:solidFill>
                  <a:srgbClr val="FFF2CC"/>
                </a:solidFill>
              </a:rPr>
              <a:t>, Platforms, Developers (Oh My)</a:t>
            </a:r>
            <a:endParaRPr sz="3040">
              <a:solidFill>
                <a:srgbClr val="FFF2CC"/>
              </a:solidFill>
            </a:endParaRPr>
          </a:p>
        </p:txBody>
      </p:sp>
      <p:pic>
        <p:nvPicPr>
          <p:cNvPr id="155" name="Google Shape;155;p31"/>
          <p:cNvPicPr preferRelativeResize="0"/>
          <p:nvPr/>
        </p:nvPicPr>
        <p:blipFill>
          <a:blip r:embed="rId4">
            <a:alphaModFix/>
          </a:blip>
          <a:stretch>
            <a:fillRect/>
          </a:stretch>
        </p:blipFill>
        <p:spPr>
          <a:xfrm>
            <a:off x="545500" y="2252100"/>
            <a:ext cx="3893849" cy="2891400"/>
          </a:xfrm>
          <a:prstGeom prst="rect">
            <a:avLst/>
          </a:prstGeom>
          <a:noFill/>
          <a:ln cap="flat" cmpd="sng" w="9525">
            <a:solidFill>
              <a:schemeClr val="lt1"/>
            </a:solidFill>
            <a:prstDash val="solid"/>
            <a:round/>
            <a:headEnd len="sm" w="sm" type="none"/>
            <a:tailEnd len="sm" w="sm" type="none"/>
          </a:ln>
        </p:spPr>
      </p:pic>
      <p:pic>
        <p:nvPicPr>
          <p:cNvPr id="156" name="Google Shape;156;p31"/>
          <p:cNvPicPr preferRelativeResize="0"/>
          <p:nvPr/>
        </p:nvPicPr>
        <p:blipFill>
          <a:blip r:embed="rId5">
            <a:alphaModFix/>
          </a:blip>
          <a:stretch>
            <a:fillRect/>
          </a:stretch>
        </p:blipFill>
        <p:spPr>
          <a:xfrm>
            <a:off x="4026799" y="2571750"/>
            <a:ext cx="5117201" cy="2577725"/>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br>
              <a:rPr lang="en" sz="3044">
                <a:solidFill>
                  <a:srgbClr val="FFF2CC"/>
                </a:solidFill>
              </a:rPr>
            </a:br>
            <a:r>
              <a:rPr lang="en" sz="3044">
                <a:solidFill>
                  <a:srgbClr val="FFF2CC"/>
                </a:solidFill>
              </a:rPr>
              <a:t>This is a lightning talk, so it is </a:t>
            </a:r>
            <a:r>
              <a:rPr lang="en" sz="3044">
                <a:solidFill>
                  <a:srgbClr val="FF9900"/>
                </a:solidFill>
              </a:rPr>
              <a:t>given </a:t>
            </a:r>
            <a:r>
              <a:rPr lang="en" sz="3044">
                <a:solidFill>
                  <a:srgbClr val="FFF2CC"/>
                </a:solidFill>
              </a:rPr>
              <a:t>that:</a:t>
            </a:r>
            <a:endParaRPr sz="3044">
              <a:solidFill>
                <a:srgbClr val="FFF2CC"/>
              </a:solidFill>
            </a:endParaRPr>
          </a:p>
          <a:p>
            <a:pPr indent="0" lvl="0" marL="0" rtl="0" algn="ctr">
              <a:spcBef>
                <a:spcPts val="0"/>
              </a:spcBef>
              <a:spcAft>
                <a:spcPts val="0"/>
              </a:spcAft>
              <a:buNone/>
            </a:pPr>
            <a:r>
              <a:t/>
            </a:r>
            <a:endParaRPr sz="3300">
              <a:solidFill>
                <a:srgbClr val="FFF2CC"/>
              </a:solidFill>
            </a:endParaRPr>
          </a:p>
          <a:p>
            <a:pPr indent="-417194" lvl="0" marL="457200" rtl="0" algn="ctr">
              <a:spcBef>
                <a:spcPts val="0"/>
              </a:spcBef>
              <a:spcAft>
                <a:spcPts val="0"/>
              </a:spcAft>
              <a:buClr>
                <a:srgbClr val="FF9900"/>
              </a:buClr>
              <a:buSzPct val="100000"/>
              <a:buAutoNum type="arabicParenR"/>
            </a:pPr>
            <a:r>
              <a:rPr lang="en" sz="3300">
                <a:solidFill>
                  <a:srgbClr val="FF9900"/>
                </a:solidFill>
              </a:rPr>
              <a:t>Centralized Social Media is Busted</a:t>
            </a:r>
            <a:endParaRPr sz="3300">
              <a:solidFill>
                <a:srgbClr val="FF9900"/>
              </a:solidFill>
            </a:endParaRPr>
          </a:p>
          <a:p>
            <a:pPr indent="0" lvl="0" marL="0" rtl="0" algn="ctr">
              <a:spcBef>
                <a:spcPts val="0"/>
              </a:spcBef>
              <a:spcAft>
                <a:spcPts val="0"/>
              </a:spcAft>
              <a:buNone/>
            </a:pPr>
            <a:r>
              <a:t/>
            </a:r>
            <a:endParaRPr sz="3300">
              <a:solidFill>
                <a:srgbClr val="FF9900"/>
              </a:solidFill>
            </a:endParaRPr>
          </a:p>
          <a:p>
            <a:pPr indent="-417194" lvl="0" marL="457200" rtl="0" algn="ctr">
              <a:spcBef>
                <a:spcPts val="0"/>
              </a:spcBef>
              <a:spcAft>
                <a:spcPts val="0"/>
              </a:spcAft>
              <a:buClr>
                <a:srgbClr val="FFF2CC"/>
              </a:buClr>
              <a:buSzPct val="100000"/>
              <a:buAutoNum type="arabicParenR"/>
            </a:pPr>
            <a:r>
              <a:rPr lang="en" sz="3300">
                <a:solidFill>
                  <a:srgbClr val="FFF2CC"/>
                </a:solidFill>
              </a:rPr>
              <a:t>We are all here looking forward to </a:t>
            </a:r>
            <a:r>
              <a:rPr lang="en" sz="3300">
                <a:solidFill>
                  <a:srgbClr val="FF9900"/>
                </a:solidFill>
                <a:highlight>
                  <a:srgbClr val="202122"/>
                </a:highlight>
              </a:rPr>
              <a:t>individual-empowered safe online communities</a:t>
            </a:r>
            <a:r>
              <a:rPr lang="en" sz="3300">
                <a:solidFill>
                  <a:srgbClr val="FF9900"/>
                </a:solidFill>
              </a:rPr>
              <a:t>.</a:t>
            </a:r>
            <a:r>
              <a:rPr lang="en" sz="3300">
                <a:solidFill>
                  <a:srgbClr val="FFF2CC"/>
                </a:solidFill>
              </a:rPr>
              <a:t> </a:t>
            </a:r>
            <a:br>
              <a:rPr lang="en" sz="3300">
                <a:solidFill>
                  <a:srgbClr val="FFF2CC"/>
                </a:solidFill>
              </a:rPr>
            </a:br>
            <a:br>
              <a:rPr lang="en" sz="3300">
                <a:solidFill>
                  <a:srgbClr val="FFF2CC"/>
                </a:solidFill>
              </a:rPr>
            </a:br>
            <a:r>
              <a:rPr lang="en" sz="3300">
                <a:solidFill>
                  <a:srgbClr val="FFF2CC"/>
                </a:solidFill>
              </a:rPr>
              <a:t>We formed a non-profit to help with just that!</a:t>
            </a:r>
            <a:endParaRPr sz="3300">
              <a:solidFill>
                <a:srgbClr val="FFF2CC"/>
              </a:solidFill>
            </a:endParaRPr>
          </a:p>
          <a:p>
            <a:pPr indent="0" lvl="0" marL="0" rtl="0" algn="ctr">
              <a:spcBef>
                <a:spcPts val="0"/>
              </a:spcBef>
              <a:spcAft>
                <a:spcPts val="0"/>
              </a:spcAft>
              <a:buNone/>
            </a:pPr>
            <a:r>
              <a:t/>
            </a:r>
            <a:endParaRPr>
              <a:solidFill>
                <a:srgbClr val="FFF2CC"/>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2"/>
          <p:cNvSpPr txBox="1"/>
          <p:nvPr>
            <p:ph type="title"/>
          </p:nvPr>
        </p:nvSpPr>
        <p:spPr>
          <a:xfrm>
            <a:off x="311700" y="172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i="1" lang="en" sz="3040">
                <a:solidFill>
                  <a:srgbClr val="FFF2CC"/>
                </a:solidFill>
              </a:rPr>
              <a:t>Papers</a:t>
            </a:r>
            <a:r>
              <a:rPr lang="en" sz="3040">
                <a:solidFill>
                  <a:srgbClr val="FFF2CC"/>
                </a:solidFill>
              </a:rPr>
              <a:t>, Platforms, Developers (Oh My)</a:t>
            </a:r>
            <a:endParaRPr sz="3040">
              <a:solidFill>
                <a:srgbClr val="FFF2CC"/>
              </a:solidFill>
            </a:endParaRPr>
          </a:p>
        </p:txBody>
      </p:sp>
      <p:pic>
        <p:nvPicPr>
          <p:cNvPr id="162" name="Google Shape;162;p32"/>
          <p:cNvPicPr preferRelativeResize="0"/>
          <p:nvPr/>
        </p:nvPicPr>
        <p:blipFill>
          <a:blip r:embed="rId3">
            <a:alphaModFix/>
          </a:blip>
          <a:stretch>
            <a:fillRect/>
          </a:stretch>
        </p:blipFill>
        <p:spPr>
          <a:xfrm>
            <a:off x="925250" y="918175"/>
            <a:ext cx="6971345" cy="3979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3"/>
          <p:cNvSpPr txBox="1"/>
          <p:nvPr>
            <p:ph type="title"/>
          </p:nvPr>
        </p:nvSpPr>
        <p:spPr>
          <a:xfrm>
            <a:off x="311700" y="172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040">
                <a:solidFill>
                  <a:srgbClr val="FFF2CC"/>
                </a:solidFill>
              </a:rPr>
              <a:t>Papers, </a:t>
            </a:r>
            <a:r>
              <a:rPr i="1" lang="en" sz="3040">
                <a:solidFill>
                  <a:srgbClr val="FFF2CC"/>
                </a:solidFill>
              </a:rPr>
              <a:t>Platforms</a:t>
            </a:r>
            <a:r>
              <a:rPr lang="en" sz="3040">
                <a:solidFill>
                  <a:srgbClr val="FFF2CC"/>
                </a:solidFill>
              </a:rPr>
              <a:t>, Developers (Oh My)</a:t>
            </a:r>
            <a:endParaRPr sz="3040">
              <a:solidFill>
                <a:srgbClr val="FFF2CC"/>
              </a:solidFill>
            </a:endParaRPr>
          </a:p>
        </p:txBody>
      </p:sp>
      <p:pic>
        <p:nvPicPr>
          <p:cNvPr id="168" name="Google Shape;168;p33"/>
          <p:cNvPicPr preferRelativeResize="0"/>
          <p:nvPr/>
        </p:nvPicPr>
        <p:blipFill>
          <a:blip r:embed="rId3">
            <a:alphaModFix/>
          </a:blip>
          <a:stretch>
            <a:fillRect/>
          </a:stretch>
        </p:blipFill>
        <p:spPr>
          <a:xfrm>
            <a:off x="1614050" y="919750"/>
            <a:ext cx="5915888" cy="3979649"/>
          </a:xfrm>
          <a:prstGeom prst="rect">
            <a:avLst/>
          </a:prstGeom>
          <a:noFill/>
          <a:ln>
            <a:noFill/>
          </a:ln>
        </p:spPr>
      </p:pic>
      <p:sp>
        <p:nvSpPr>
          <p:cNvPr id="169" name="Google Shape;169;p33"/>
          <p:cNvSpPr txBox="1"/>
          <p:nvPr/>
        </p:nvSpPr>
        <p:spPr>
          <a:xfrm>
            <a:off x="4751200" y="2300575"/>
            <a:ext cx="155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4"/>
          <p:cNvSpPr txBox="1"/>
          <p:nvPr>
            <p:ph type="title"/>
          </p:nvPr>
        </p:nvSpPr>
        <p:spPr>
          <a:xfrm>
            <a:off x="311700" y="172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040">
                <a:solidFill>
                  <a:srgbClr val="FFF2CC"/>
                </a:solidFill>
              </a:rPr>
              <a:t>Papers, Platforms, </a:t>
            </a:r>
            <a:r>
              <a:rPr i="1" lang="en" sz="3040">
                <a:solidFill>
                  <a:srgbClr val="FFF2CC"/>
                </a:solidFill>
              </a:rPr>
              <a:t>Developers</a:t>
            </a:r>
            <a:r>
              <a:rPr lang="en" sz="3040">
                <a:solidFill>
                  <a:srgbClr val="FFF2CC"/>
                </a:solidFill>
              </a:rPr>
              <a:t> (Oh My)</a:t>
            </a:r>
            <a:endParaRPr sz="3040">
              <a:solidFill>
                <a:srgbClr val="FFF2CC"/>
              </a:solidFill>
            </a:endParaRPr>
          </a:p>
        </p:txBody>
      </p:sp>
      <p:pic>
        <p:nvPicPr>
          <p:cNvPr id="175" name="Google Shape;175;p34"/>
          <p:cNvPicPr preferRelativeResize="0"/>
          <p:nvPr/>
        </p:nvPicPr>
        <p:blipFill>
          <a:blip r:embed="rId3">
            <a:alphaModFix/>
          </a:blip>
          <a:stretch>
            <a:fillRect/>
          </a:stretch>
        </p:blipFill>
        <p:spPr>
          <a:xfrm>
            <a:off x="1295488" y="925750"/>
            <a:ext cx="6469685" cy="3979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35"/>
          <p:cNvPicPr preferRelativeResize="0"/>
          <p:nvPr/>
        </p:nvPicPr>
        <p:blipFill>
          <a:blip r:embed="rId3">
            <a:alphaModFix/>
          </a:blip>
          <a:stretch>
            <a:fillRect/>
          </a:stretch>
        </p:blipFill>
        <p:spPr>
          <a:xfrm>
            <a:off x="1498977" y="859050"/>
            <a:ext cx="6146026" cy="4174724"/>
          </a:xfrm>
          <a:prstGeom prst="rect">
            <a:avLst/>
          </a:prstGeom>
          <a:noFill/>
          <a:ln>
            <a:noFill/>
          </a:ln>
        </p:spPr>
      </p:pic>
      <p:sp>
        <p:nvSpPr>
          <p:cNvPr id="181" name="Google Shape;181;p35"/>
          <p:cNvSpPr txBox="1"/>
          <p:nvPr>
            <p:ph type="title"/>
          </p:nvPr>
        </p:nvSpPr>
        <p:spPr>
          <a:xfrm>
            <a:off x="311700" y="172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040">
                <a:solidFill>
                  <a:srgbClr val="FFF2CC"/>
                </a:solidFill>
              </a:rPr>
              <a:t>Papers, Platforms, </a:t>
            </a:r>
            <a:r>
              <a:rPr i="1" lang="en" sz="3040">
                <a:solidFill>
                  <a:srgbClr val="FFF2CC"/>
                </a:solidFill>
              </a:rPr>
              <a:t>Developers</a:t>
            </a:r>
            <a:r>
              <a:rPr lang="en" sz="3040">
                <a:solidFill>
                  <a:srgbClr val="FFF2CC"/>
                </a:solidFill>
              </a:rPr>
              <a:t> (Oh My)</a:t>
            </a:r>
            <a:endParaRPr sz="3040">
              <a:solidFill>
                <a:srgbClr val="FFF2CC"/>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6"/>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solidFill>
                  <a:srgbClr val="FFF2CC"/>
                </a:solidFill>
              </a:rPr>
              <a:t>We’re an Institute!</a:t>
            </a:r>
            <a:endParaRPr>
              <a:solidFill>
                <a:srgbClr val="FFF2CC"/>
              </a:solidFill>
            </a:endParaRPr>
          </a:p>
          <a:p>
            <a:pPr indent="0" lvl="0" marL="0" rtl="0" algn="ctr">
              <a:spcBef>
                <a:spcPts val="0"/>
              </a:spcBef>
              <a:spcAft>
                <a:spcPts val="0"/>
              </a:spcAft>
              <a:buNone/>
            </a:pPr>
            <a:r>
              <a:t/>
            </a:r>
            <a:endParaRPr>
              <a:solidFill>
                <a:srgbClr val="FFF2CC"/>
              </a:solidFill>
            </a:endParaRPr>
          </a:p>
          <a:p>
            <a:pPr indent="0" lvl="0" marL="0" rtl="0" algn="ctr">
              <a:spcBef>
                <a:spcPts val="0"/>
              </a:spcBef>
              <a:spcAft>
                <a:spcPts val="0"/>
              </a:spcAft>
              <a:buNone/>
            </a:pPr>
            <a:r>
              <a:t/>
            </a:r>
            <a:endParaRPr>
              <a:solidFill>
                <a:srgbClr val="FFF2CC"/>
              </a:solidFill>
            </a:endParaRPr>
          </a:p>
          <a:p>
            <a:pPr indent="0" lvl="0" marL="0" rtl="0" algn="ctr">
              <a:spcBef>
                <a:spcPts val="0"/>
              </a:spcBef>
              <a:spcAft>
                <a:spcPts val="0"/>
              </a:spcAft>
              <a:buNone/>
            </a:pPr>
            <a:r>
              <a:t/>
            </a:r>
            <a:endParaRPr>
              <a:solidFill>
                <a:srgbClr val="FFF2CC"/>
              </a:solidFill>
            </a:endParaRPr>
          </a:p>
          <a:p>
            <a:pPr indent="0" lvl="0" marL="0" rtl="0" algn="ctr">
              <a:spcBef>
                <a:spcPts val="0"/>
              </a:spcBef>
              <a:spcAft>
                <a:spcPts val="0"/>
              </a:spcAft>
              <a:buNone/>
            </a:pPr>
            <a:r>
              <a:t/>
            </a:r>
            <a:endParaRPr>
              <a:solidFill>
                <a:srgbClr val="FFF2CC"/>
              </a:solidFill>
            </a:endParaRPr>
          </a:p>
          <a:p>
            <a:pPr indent="0" lvl="0" marL="0" rtl="0" algn="ctr">
              <a:spcBef>
                <a:spcPts val="0"/>
              </a:spcBef>
              <a:spcAft>
                <a:spcPts val="0"/>
              </a:spcAft>
              <a:buNone/>
            </a:pPr>
            <a:r>
              <a:t/>
            </a:r>
            <a:endParaRPr>
              <a:solidFill>
                <a:srgbClr val="FFF2CC"/>
              </a:solidFill>
            </a:endParaRPr>
          </a:p>
          <a:p>
            <a:pPr indent="0" lvl="0" marL="0" rtl="0" algn="ctr">
              <a:spcBef>
                <a:spcPts val="0"/>
              </a:spcBef>
              <a:spcAft>
                <a:spcPts val="0"/>
              </a:spcAft>
              <a:buNone/>
            </a:pPr>
            <a:r>
              <a:t/>
            </a:r>
            <a:endParaRPr>
              <a:solidFill>
                <a:srgbClr val="FFF2CC"/>
              </a:solidFill>
            </a:endParaRPr>
          </a:p>
          <a:p>
            <a:pPr indent="0" lvl="0" marL="0" rtl="0" algn="ctr">
              <a:spcBef>
                <a:spcPts val="0"/>
              </a:spcBef>
              <a:spcAft>
                <a:spcPts val="0"/>
              </a:spcAft>
              <a:buNone/>
            </a:pPr>
            <a:r>
              <a:t/>
            </a:r>
            <a:endParaRPr>
              <a:solidFill>
                <a:srgbClr val="FFF2CC"/>
              </a:solidFill>
            </a:endParaRPr>
          </a:p>
          <a:p>
            <a:pPr indent="0" lvl="0" marL="0" rtl="0" algn="ctr">
              <a:spcBef>
                <a:spcPts val="0"/>
              </a:spcBef>
              <a:spcAft>
                <a:spcPts val="0"/>
              </a:spcAft>
              <a:buNone/>
            </a:pPr>
            <a:r>
              <a:rPr lang="en">
                <a:solidFill>
                  <a:srgbClr val="FFF2CC"/>
                </a:solidFill>
              </a:rPr>
              <a:t>Let’s share research!</a:t>
            </a:r>
            <a:endParaRPr>
              <a:solidFill>
                <a:srgbClr val="FFF2CC"/>
              </a:solidFill>
            </a:endParaRPr>
          </a:p>
        </p:txBody>
      </p:sp>
      <p:pic>
        <p:nvPicPr>
          <p:cNvPr id="187" name="Google Shape;187;p36"/>
          <p:cNvPicPr preferRelativeResize="0"/>
          <p:nvPr/>
        </p:nvPicPr>
        <p:blipFill>
          <a:blip r:embed="rId3">
            <a:alphaModFix/>
          </a:blip>
          <a:stretch>
            <a:fillRect/>
          </a:stretch>
        </p:blipFill>
        <p:spPr>
          <a:xfrm>
            <a:off x="2942097" y="830725"/>
            <a:ext cx="3259800" cy="3630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7"/>
          <p:cNvSpPr/>
          <p:nvPr/>
        </p:nvSpPr>
        <p:spPr>
          <a:xfrm>
            <a:off x="2863080" y="2543040"/>
            <a:ext cx="3432300" cy="1488300"/>
          </a:xfrm>
          <a:prstGeom prst="rect">
            <a:avLst/>
          </a:prstGeom>
          <a:solidFill>
            <a:srgbClr val="EEEEEE"/>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7"/>
          <p:cNvSpPr/>
          <p:nvPr/>
        </p:nvSpPr>
        <p:spPr>
          <a:xfrm>
            <a:off x="4897080" y="763920"/>
            <a:ext cx="3772200" cy="1077600"/>
          </a:xfrm>
          <a:prstGeom prst="rect">
            <a:avLst/>
          </a:prstGeom>
          <a:solidFill>
            <a:srgbClr val="EEEEEE"/>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7"/>
          <p:cNvSpPr txBox="1"/>
          <p:nvPr>
            <p:ph idx="4294967295" type="title"/>
          </p:nvPr>
        </p:nvSpPr>
        <p:spPr>
          <a:xfrm>
            <a:off x="311760" y="4118040"/>
            <a:ext cx="8519700" cy="840900"/>
          </a:xfrm>
          <a:prstGeom prst="rect">
            <a:avLst/>
          </a:prstGeom>
          <a:noFill/>
          <a:ln>
            <a:noFill/>
          </a:ln>
        </p:spPr>
        <p:txBody>
          <a:bodyPr anchorCtr="0" anchor="ctr" bIns="91425" lIns="0" spcFirstLastPara="1" rIns="0" wrap="square" tIns="91425">
            <a:normAutofit/>
          </a:bodyPr>
          <a:lstStyle/>
          <a:p>
            <a:pPr indent="0" lvl="0" marL="0" marR="0" rtl="0" algn="ctr">
              <a:lnSpc>
                <a:spcPct val="100000"/>
              </a:lnSpc>
              <a:spcBef>
                <a:spcPts val="0"/>
              </a:spcBef>
              <a:spcAft>
                <a:spcPts val="0"/>
              </a:spcAft>
              <a:buClr>
                <a:srgbClr val="FFF2CC"/>
              </a:buClr>
              <a:buSzPts val="3600"/>
              <a:buFont typeface="Black Han Sans"/>
              <a:buNone/>
            </a:pPr>
            <a:r>
              <a:rPr b="0" i="0" lang="en" sz="3600" u="none" cap="none" strike="noStrike">
                <a:solidFill>
                  <a:srgbClr val="FFF2CC"/>
                </a:solidFill>
                <a:latin typeface="Black Han Sans"/>
                <a:ea typeface="Black Han Sans"/>
                <a:cs typeface="Black Han Sans"/>
                <a:sym typeface="Black Han Sans"/>
              </a:rPr>
              <a:t>Our Supporters</a:t>
            </a:r>
            <a:endParaRPr b="0" i="0" sz="3600" u="none" cap="none" strike="noStrike">
              <a:latin typeface="Arial"/>
              <a:ea typeface="Arial"/>
              <a:cs typeface="Arial"/>
              <a:sym typeface="Arial"/>
            </a:endParaRPr>
          </a:p>
        </p:txBody>
      </p:sp>
      <p:pic>
        <p:nvPicPr>
          <p:cNvPr id="195" name="Google Shape;195;p37"/>
          <p:cNvPicPr preferRelativeResize="0"/>
          <p:nvPr/>
        </p:nvPicPr>
        <p:blipFill rotWithShape="1">
          <a:blip r:embed="rId3">
            <a:alphaModFix/>
          </a:blip>
          <a:srcRect b="192200" l="-15990" r="15989" t="-192200"/>
          <a:stretch/>
        </p:blipFill>
        <p:spPr>
          <a:xfrm>
            <a:off x="5071680" y="1494720"/>
            <a:ext cx="3879721" cy="1139761"/>
          </a:xfrm>
          <a:prstGeom prst="rect">
            <a:avLst/>
          </a:prstGeom>
          <a:noFill/>
          <a:ln>
            <a:noFill/>
          </a:ln>
        </p:spPr>
      </p:pic>
      <p:pic>
        <p:nvPicPr>
          <p:cNvPr id="196" name="Google Shape;196;p37"/>
          <p:cNvPicPr preferRelativeResize="0"/>
          <p:nvPr/>
        </p:nvPicPr>
        <p:blipFill rotWithShape="1">
          <a:blip r:embed="rId4">
            <a:alphaModFix/>
          </a:blip>
          <a:srcRect b="0" l="0" r="0" t="0"/>
          <a:stretch/>
        </p:blipFill>
        <p:spPr>
          <a:xfrm>
            <a:off x="844560" y="364320"/>
            <a:ext cx="3667320" cy="1899360"/>
          </a:xfrm>
          <a:prstGeom prst="rect">
            <a:avLst/>
          </a:prstGeom>
          <a:noFill/>
          <a:ln>
            <a:noFill/>
          </a:ln>
        </p:spPr>
      </p:pic>
      <p:pic>
        <p:nvPicPr>
          <p:cNvPr id="197" name="Google Shape;197;p37"/>
          <p:cNvPicPr preferRelativeResize="0"/>
          <p:nvPr/>
        </p:nvPicPr>
        <p:blipFill rotWithShape="1">
          <a:blip r:embed="rId3">
            <a:alphaModFix/>
          </a:blip>
          <a:srcRect b="0" l="0" r="0" t="0"/>
          <a:stretch/>
        </p:blipFill>
        <p:spPr>
          <a:xfrm>
            <a:off x="4925520" y="772920"/>
            <a:ext cx="3667318" cy="1077481"/>
          </a:xfrm>
          <a:prstGeom prst="rect">
            <a:avLst/>
          </a:prstGeom>
          <a:noFill/>
          <a:ln>
            <a:noFill/>
          </a:ln>
        </p:spPr>
      </p:pic>
      <p:pic>
        <p:nvPicPr>
          <p:cNvPr id="198" name="Google Shape;198;p37"/>
          <p:cNvPicPr preferRelativeResize="0"/>
          <p:nvPr/>
        </p:nvPicPr>
        <p:blipFill rotWithShape="1">
          <a:blip r:embed="rId5">
            <a:alphaModFix/>
          </a:blip>
          <a:srcRect b="0" l="0" r="0" t="0"/>
          <a:stretch/>
        </p:blipFill>
        <p:spPr>
          <a:xfrm>
            <a:off x="2908080" y="2675160"/>
            <a:ext cx="3250800" cy="1218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8"/>
          <p:cNvSpPr txBox="1"/>
          <p:nvPr>
            <p:ph type="title"/>
          </p:nvPr>
        </p:nvSpPr>
        <p:spPr>
          <a:xfrm>
            <a:off x="311700" y="2212249"/>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t/>
            </a:r>
            <a:endParaRPr>
              <a:solidFill>
                <a:srgbClr val="FFF2CC"/>
              </a:solidFill>
            </a:endParaRPr>
          </a:p>
          <a:p>
            <a:pPr indent="0" lvl="0" marL="0" rtl="0" algn="ctr">
              <a:spcBef>
                <a:spcPts val="0"/>
              </a:spcBef>
              <a:spcAft>
                <a:spcPts val="0"/>
              </a:spcAft>
              <a:buNone/>
            </a:pPr>
            <a:r>
              <a:t/>
            </a:r>
            <a:endParaRPr>
              <a:solidFill>
                <a:srgbClr val="FFF2CC"/>
              </a:solidFill>
            </a:endParaRPr>
          </a:p>
          <a:p>
            <a:pPr indent="0" lvl="0" marL="0" rtl="0" algn="ctr">
              <a:spcBef>
                <a:spcPts val="0"/>
              </a:spcBef>
              <a:spcAft>
                <a:spcPts val="0"/>
              </a:spcAft>
              <a:buNone/>
            </a:pPr>
            <a:r>
              <a:t/>
            </a:r>
            <a:endParaRPr>
              <a:solidFill>
                <a:srgbClr val="FFF2CC"/>
              </a:solidFill>
            </a:endParaRPr>
          </a:p>
          <a:p>
            <a:pPr indent="0" lvl="0" marL="0" rtl="0" algn="ctr">
              <a:spcBef>
                <a:spcPts val="0"/>
              </a:spcBef>
              <a:spcAft>
                <a:spcPts val="0"/>
              </a:spcAft>
              <a:buNone/>
            </a:pPr>
            <a:r>
              <a:t/>
            </a:r>
            <a:endParaRPr>
              <a:solidFill>
                <a:srgbClr val="FFF2CC"/>
              </a:solidFill>
            </a:endParaRPr>
          </a:p>
          <a:p>
            <a:pPr indent="0" lvl="0" marL="0" rtl="0" algn="ctr">
              <a:spcBef>
                <a:spcPts val="0"/>
              </a:spcBef>
              <a:spcAft>
                <a:spcPts val="0"/>
              </a:spcAft>
              <a:buNone/>
            </a:pPr>
            <a:r>
              <a:t/>
            </a:r>
            <a:endParaRPr>
              <a:solidFill>
                <a:srgbClr val="FFF2CC"/>
              </a:solidFill>
            </a:endParaRPr>
          </a:p>
          <a:p>
            <a:pPr indent="0" lvl="0" marL="0" rtl="0" algn="ctr">
              <a:spcBef>
                <a:spcPts val="0"/>
              </a:spcBef>
              <a:spcAft>
                <a:spcPts val="0"/>
              </a:spcAft>
              <a:buNone/>
            </a:pPr>
            <a:r>
              <a:t/>
            </a:r>
            <a:endParaRPr>
              <a:solidFill>
                <a:srgbClr val="FFF2CC"/>
              </a:solidFill>
            </a:endParaRPr>
          </a:p>
          <a:p>
            <a:pPr indent="0" lvl="0" marL="0" rtl="0" algn="ctr">
              <a:spcBef>
                <a:spcPts val="0"/>
              </a:spcBef>
              <a:spcAft>
                <a:spcPts val="0"/>
              </a:spcAft>
              <a:buNone/>
            </a:pPr>
            <a:r>
              <a:t/>
            </a:r>
            <a:endParaRPr sz="2711">
              <a:solidFill>
                <a:srgbClr val="FFF2CC"/>
              </a:solidFill>
            </a:endParaRPr>
          </a:p>
          <a:p>
            <a:pPr indent="0" lvl="0" marL="0" rtl="0" algn="ctr">
              <a:spcBef>
                <a:spcPts val="0"/>
              </a:spcBef>
              <a:spcAft>
                <a:spcPts val="0"/>
              </a:spcAft>
              <a:buNone/>
            </a:pPr>
            <a:r>
              <a:rPr lang="en" sz="2488">
                <a:solidFill>
                  <a:srgbClr val="FFF2CC"/>
                </a:solidFill>
              </a:rPr>
              <a:t>Let’s Re-Decentralize</a:t>
            </a:r>
            <a:endParaRPr sz="2488">
              <a:solidFill>
                <a:srgbClr val="FFF2CC"/>
              </a:solidFill>
            </a:endParaRPr>
          </a:p>
          <a:p>
            <a:pPr indent="0" lvl="0" marL="0" rtl="0" algn="ctr">
              <a:spcBef>
                <a:spcPts val="0"/>
              </a:spcBef>
              <a:spcAft>
                <a:spcPts val="0"/>
              </a:spcAft>
              <a:buNone/>
            </a:pPr>
            <a:r>
              <a:rPr lang="en" sz="2488">
                <a:solidFill>
                  <a:srgbClr val="FFF2CC"/>
                </a:solidFill>
              </a:rPr>
              <a:t>Community Together!</a:t>
            </a:r>
            <a:endParaRPr sz="2488">
              <a:solidFill>
                <a:srgbClr val="FFF2CC"/>
              </a:solidFill>
            </a:endParaRPr>
          </a:p>
          <a:p>
            <a:pPr indent="0" lvl="0" marL="0" rtl="0" algn="ctr">
              <a:spcBef>
                <a:spcPts val="0"/>
              </a:spcBef>
              <a:spcAft>
                <a:spcPts val="0"/>
              </a:spcAft>
              <a:buNone/>
            </a:pPr>
            <a:r>
              <a:t/>
            </a:r>
            <a:endParaRPr sz="2488">
              <a:solidFill>
                <a:srgbClr val="FFF2CC"/>
              </a:solidFill>
            </a:endParaRPr>
          </a:p>
          <a:p>
            <a:pPr indent="0" lvl="0" marL="0" rtl="0" algn="ctr">
              <a:spcBef>
                <a:spcPts val="0"/>
              </a:spcBef>
              <a:spcAft>
                <a:spcPts val="0"/>
              </a:spcAft>
              <a:buNone/>
            </a:pPr>
            <a:r>
              <a:rPr lang="en" sz="2266">
                <a:solidFill>
                  <a:srgbClr val="FFF2CC"/>
                </a:solidFill>
              </a:rPr>
              <a:t>randy@spritely.institute</a:t>
            </a:r>
            <a:endParaRPr sz="2266">
              <a:solidFill>
                <a:srgbClr val="FFF2CC"/>
              </a:solidFill>
            </a:endParaRPr>
          </a:p>
          <a:p>
            <a:pPr indent="0" lvl="0" marL="0" rtl="0" algn="ctr">
              <a:spcBef>
                <a:spcPts val="0"/>
              </a:spcBef>
              <a:spcAft>
                <a:spcPts val="0"/>
              </a:spcAft>
              <a:buNone/>
            </a:pPr>
            <a:r>
              <a:rPr lang="en" sz="2266">
                <a:solidFill>
                  <a:srgbClr val="FFF2CC"/>
                </a:solidFill>
              </a:rPr>
              <a:t>christine@spritely.institute</a:t>
            </a:r>
            <a:endParaRPr sz="2266">
              <a:solidFill>
                <a:srgbClr val="FFF2CC"/>
              </a:solidFill>
            </a:endParaRPr>
          </a:p>
        </p:txBody>
      </p:sp>
      <p:pic>
        <p:nvPicPr>
          <p:cNvPr id="204" name="Google Shape;204;p38"/>
          <p:cNvPicPr preferRelativeResize="0"/>
          <p:nvPr/>
        </p:nvPicPr>
        <p:blipFill>
          <a:blip r:embed="rId3">
            <a:alphaModFix/>
          </a:blip>
          <a:stretch>
            <a:fillRect/>
          </a:stretch>
        </p:blipFill>
        <p:spPr>
          <a:xfrm>
            <a:off x="1225500" y="140275"/>
            <a:ext cx="6692977" cy="32876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9"/>
          <p:cNvSpPr txBox="1"/>
          <p:nvPr>
            <p:ph type="title"/>
          </p:nvPr>
        </p:nvSpPr>
        <p:spPr>
          <a:xfrm>
            <a:off x="311700" y="172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040">
                <a:solidFill>
                  <a:srgbClr val="FFF2CC"/>
                </a:solidFill>
              </a:rPr>
              <a:t>Papers, Platforms, </a:t>
            </a:r>
            <a:r>
              <a:rPr i="1" lang="en" sz="3040">
                <a:solidFill>
                  <a:srgbClr val="FFF2CC"/>
                </a:solidFill>
              </a:rPr>
              <a:t>Developers</a:t>
            </a:r>
            <a:r>
              <a:rPr lang="en" sz="3040">
                <a:solidFill>
                  <a:srgbClr val="FFF2CC"/>
                </a:solidFill>
              </a:rPr>
              <a:t> (Oh My)</a:t>
            </a:r>
            <a:endParaRPr sz="3040">
              <a:solidFill>
                <a:srgbClr val="FFF2CC"/>
              </a:solidFill>
            </a:endParaRPr>
          </a:p>
        </p:txBody>
      </p:sp>
      <p:pic>
        <p:nvPicPr>
          <p:cNvPr id="210" name="Google Shape;210;p39"/>
          <p:cNvPicPr preferRelativeResize="0"/>
          <p:nvPr/>
        </p:nvPicPr>
        <p:blipFill>
          <a:blip r:embed="rId3">
            <a:alphaModFix/>
          </a:blip>
          <a:stretch>
            <a:fillRect/>
          </a:stretch>
        </p:blipFill>
        <p:spPr>
          <a:xfrm>
            <a:off x="1356363" y="888500"/>
            <a:ext cx="6431278" cy="39796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0"/>
          <p:cNvSpPr/>
          <p:nvPr/>
        </p:nvSpPr>
        <p:spPr>
          <a:xfrm>
            <a:off x="673800" y="3666000"/>
            <a:ext cx="7796400" cy="1111500"/>
          </a:xfrm>
          <a:prstGeom prst="rect">
            <a:avLst/>
          </a:prstGeom>
          <a:solidFill>
            <a:schemeClr val="dk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Courier New"/>
                <a:ea typeface="Courier New"/>
                <a:cs typeface="Courier New"/>
                <a:sym typeface="Courier New"/>
              </a:rPr>
              <a:t>Cooperating Mutually Suspicious Distributed Objects</a:t>
            </a:r>
            <a:endParaRPr b="1" sz="1800">
              <a:latin typeface="Courier New"/>
              <a:ea typeface="Courier New"/>
              <a:cs typeface="Courier New"/>
              <a:sym typeface="Courier New"/>
            </a:endParaRPr>
          </a:p>
        </p:txBody>
      </p:sp>
      <p:sp>
        <p:nvSpPr>
          <p:cNvPr id="216" name="Google Shape;216;p40"/>
          <p:cNvSpPr/>
          <p:nvPr/>
        </p:nvSpPr>
        <p:spPr>
          <a:xfrm>
            <a:off x="673725" y="832800"/>
            <a:ext cx="7796400" cy="841800"/>
          </a:xfrm>
          <a:prstGeom prst="rect">
            <a:avLst/>
          </a:prstGeom>
          <a:solidFill>
            <a:srgbClr val="D9EAD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Courier New"/>
                <a:ea typeface="Courier New"/>
                <a:cs typeface="Courier New"/>
                <a:sym typeface="Courier New"/>
              </a:rPr>
              <a:t>Apps and Services</a:t>
            </a:r>
            <a:endParaRPr b="1" sz="1800">
              <a:latin typeface="Courier New"/>
              <a:ea typeface="Courier New"/>
              <a:cs typeface="Courier New"/>
              <a:sym typeface="Courier New"/>
            </a:endParaRPr>
          </a:p>
        </p:txBody>
      </p:sp>
      <p:sp>
        <p:nvSpPr>
          <p:cNvPr id="217" name="Google Shape;217;p40"/>
          <p:cNvSpPr/>
          <p:nvPr/>
        </p:nvSpPr>
        <p:spPr>
          <a:xfrm>
            <a:off x="673725" y="1678350"/>
            <a:ext cx="7796400" cy="993000"/>
          </a:xfrm>
          <a:prstGeom prst="rect">
            <a:avLst/>
          </a:prstGeom>
          <a:solidFill>
            <a:srgbClr val="D0E0E3"/>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Courier New"/>
                <a:ea typeface="Courier New"/>
                <a:cs typeface="Courier New"/>
                <a:sym typeface="Courier New"/>
              </a:rPr>
              <a:t>Communities</a:t>
            </a:r>
            <a:endParaRPr b="1" sz="1800">
              <a:latin typeface="Courier New"/>
              <a:ea typeface="Courier New"/>
              <a:cs typeface="Courier New"/>
              <a:sym typeface="Courier New"/>
            </a:endParaRPr>
          </a:p>
        </p:txBody>
      </p:sp>
      <p:sp>
        <p:nvSpPr>
          <p:cNvPr id="218" name="Google Shape;218;p40"/>
          <p:cNvSpPr txBox="1"/>
          <p:nvPr>
            <p:ph type="title"/>
          </p:nvPr>
        </p:nvSpPr>
        <p:spPr>
          <a:xfrm>
            <a:off x="0" y="0"/>
            <a:ext cx="9144000" cy="8418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rgbClr val="FFF2CC"/>
                </a:solidFill>
              </a:rPr>
              <a:t>Distributed Network Architecture</a:t>
            </a:r>
            <a:endParaRPr>
              <a:solidFill>
                <a:srgbClr val="FFF2CC"/>
              </a:solidFill>
            </a:endParaRPr>
          </a:p>
        </p:txBody>
      </p:sp>
      <p:sp>
        <p:nvSpPr>
          <p:cNvPr id="219" name="Google Shape;219;p40"/>
          <p:cNvSpPr/>
          <p:nvPr/>
        </p:nvSpPr>
        <p:spPr>
          <a:xfrm>
            <a:off x="673800" y="2675093"/>
            <a:ext cx="7796400" cy="993000"/>
          </a:xfrm>
          <a:prstGeom prst="rect">
            <a:avLst/>
          </a:prstGeom>
          <a:solidFill>
            <a:srgbClr val="F4CCCC"/>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Courier New"/>
                <a:ea typeface="Courier New"/>
                <a:cs typeface="Courier New"/>
                <a:sym typeface="Courier New"/>
              </a:rPr>
              <a:t>People</a:t>
            </a:r>
            <a:endParaRPr b="1" sz="1800">
              <a:latin typeface="Courier New"/>
              <a:ea typeface="Courier New"/>
              <a:cs typeface="Courier New"/>
              <a:sym typeface="Courier New"/>
            </a:endParaRPr>
          </a:p>
        </p:txBody>
      </p:sp>
      <p:sp>
        <p:nvSpPr>
          <p:cNvPr id="220" name="Google Shape;220;p40"/>
          <p:cNvSpPr/>
          <p:nvPr/>
        </p:nvSpPr>
        <p:spPr>
          <a:xfrm>
            <a:off x="985950" y="3087568"/>
            <a:ext cx="1757400" cy="516300"/>
          </a:xfrm>
          <a:prstGeom prst="rect">
            <a:avLst/>
          </a:prstGeom>
          <a:solidFill>
            <a:srgbClr val="EA999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urier New"/>
                <a:ea typeface="Courier New"/>
                <a:cs typeface="Courier New"/>
                <a:sym typeface="Courier New"/>
              </a:rPr>
              <a:t>Identity &amp;</a:t>
            </a:r>
            <a:endParaRPr b="1">
              <a:latin typeface="Courier New"/>
              <a:ea typeface="Courier New"/>
              <a:cs typeface="Courier New"/>
              <a:sym typeface="Courier New"/>
            </a:endParaRPr>
          </a:p>
          <a:p>
            <a:pPr indent="0" lvl="0" marL="0" rtl="0" algn="ctr">
              <a:spcBef>
                <a:spcPts val="0"/>
              </a:spcBef>
              <a:spcAft>
                <a:spcPts val="0"/>
              </a:spcAft>
              <a:buNone/>
            </a:pPr>
            <a:r>
              <a:rPr b="1" lang="en">
                <a:latin typeface="Courier New"/>
                <a:ea typeface="Courier New"/>
                <a:cs typeface="Courier New"/>
                <a:sym typeface="Courier New"/>
              </a:rPr>
              <a:t>Authentication</a:t>
            </a:r>
            <a:endParaRPr b="1">
              <a:latin typeface="Courier New"/>
              <a:ea typeface="Courier New"/>
              <a:cs typeface="Courier New"/>
              <a:sym typeface="Courier New"/>
            </a:endParaRPr>
          </a:p>
        </p:txBody>
      </p:sp>
      <p:sp>
        <p:nvSpPr>
          <p:cNvPr id="221" name="Google Shape;221;p40"/>
          <p:cNvSpPr/>
          <p:nvPr/>
        </p:nvSpPr>
        <p:spPr>
          <a:xfrm>
            <a:off x="2789350" y="3087568"/>
            <a:ext cx="1757400" cy="516300"/>
          </a:xfrm>
          <a:prstGeom prst="rect">
            <a:avLst/>
          </a:prstGeom>
          <a:solidFill>
            <a:srgbClr val="EA999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urier New"/>
                <a:ea typeface="Courier New"/>
                <a:cs typeface="Courier New"/>
                <a:sym typeface="Courier New"/>
              </a:rPr>
              <a:t>Profiles &amp;</a:t>
            </a:r>
            <a:endParaRPr b="1">
              <a:latin typeface="Courier New"/>
              <a:ea typeface="Courier New"/>
              <a:cs typeface="Courier New"/>
              <a:sym typeface="Courier New"/>
            </a:endParaRPr>
          </a:p>
          <a:p>
            <a:pPr indent="0" lvl="0" marL="0" rtl="0" algn="ctr">
              <a:spcBef>
                <a:spcPts val="0"/>
              </a:spcBef>
              <a:spcAft>
                <a:spcPts val="0"/>
              </a:spcAft>
              <a:buNone/>
            </a:pPr>
            <a:r>
              <a:rPr b="1" lang="en">
                <a:latin typeface="Courier New"/>
                <a:ea typeface="Courier New"/>
                <a:cs typeface="Courier New"/>
                <a:sym typeface="Courier New"/>
              </a:rPr>
              <a:t>Attributes</a:t>
            </a:r>
            <a:endParaRPr b="1">
              <a:latin typeface="Courier New"/>
              <a:ea typeface="Courier New"/>
              <a:cs typeface="Courier New"/>
              <a:sym typeface="Courier New"/>
            </a:endParaRPr>
          </a:p>
        </p:txBody>
      </p:sp>
      <p:sp>
        <p:nvSpPr>
          <p:cNvPr id="222" name="Google Shape;222;p40"/>
          <p:cNvSpPr/>
          <p:nvPr/>
        </p:nvSpPr>
        <p:spPr>
          <a:xfrm>
            <a:off x="6396150" y="3087568"/>
            <a:ext cx="1757400" cy="516300"/>
          </a:xfrm>
          <a:prstGeom prst="rect">
            <a:avLst/>
          </a:prstGeom>
          <a:solidFill>
            <a:srgbClr val="EA999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urier New"/>
                <a:ea typeface="Courier New"/>
                <a:cs typeface="Courier New"/>
                <a:sym typeface="Courier New"/>
              </a:rPr>
              <a:t>Consent &amp;</a:t>
            </a:r>
            <a:endParaRPr b="1">
              <a:latin typeface="Courier New"/>
              <a:ea typeface="Courier New"/>
              <a:cs typeface="Courier New"/>
              <a:sym typeface="Courier New"/>
            </a:endParaRPr>
          </a:p>
          <a:p>
            <a:pPr indent="0" lvl="0" marL="0" rtl="0" algn="ctr">
              <a:spcBef>
                <a:spcPts val="0"/>
              </a:spcBef>
              <a:spcAft>
                <a:spcPts val="0"/>
              </a:spcAft>
              <a:buNone/>
            </a:pPr>
            <a:r>
              <a:rPr b="1" lang="en">
                <a:latin typeface="Courier New"/>
                <a:ea typeface="Courier New"/>
                <a:cs typeface="Courier New"/>
                <a:sym typeface="Courier New"/>
              </a:rPr>
              <a:t>Capabilities</a:t>
            </a:r>
            <a:endParaRPr b="1">
              <a:latin typeface="Courier New"/>
              <a:ea typeface="Courier New"/>
              <a:cs typeface="Courier New"/>
              <a:sym typeface="Courier New"/>
            </a:endParaRPr>
          </a:p>
        </p:txBody>
      </p:sp>
      <p:sp>
        <p:nvSpPr>
          <p:cNvPr id="223" name="Google Shape;223;p40"/>
          <p:cNvSpPr/>
          <p:nvPr/>
        </p:nvSpPr>
        <p:spPr>
          <a:xfrm>
            <a:off x="4592750" y="3087568"/>
            <a:ext cx="1757400" cy="516300"/>
          </a:xfrm>
          <a:prstGeom prst="rect">
            <a:avLst/>
          </a:prstGeom>
          <a:solidFill>
            <a:srgbClr val="EA999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urier New"/>
                <a:ea typeface="Courier New"/>
                <a:cs typeface="Courier New"/>
                <a:sym typeface="Courier New"/>
              </a:rPr>
              <a:t>Filters &amp;</a:t>
            </a:r>
            <a:br>
              <a:rPr b="1" lang="en">
                <a:latin typeface="Courier New"/>
                <a:ea typeface="Courier New"/>
                <a:cs typeface="Courier New"/>
                <a:sym typeface="Courier New"/>
              </a:rPr>
            </a:br>
            <a:r>
              <a:rPr b="1" lang="en">
                <a:latin typeface="Courier New"/>
                <a:ea typeface="Courier New"/>
                <a:cs typeface="Courier New"/>
                <a:sym typeface="Courier New"/>
              </a:rPr>
              <a:t>Subscriptions</a:t>
            </a:r>
            <a:endParaRPr b="1">
              <a:latin typeface="Courier New"/>
              <a:ea typeface="Courier New"/>
              <a:cs typeface="Courier New"/>
              <a:sym typeface="Courier New"/>
            </a:endParaRPr>
          </a:p>
        </p:txBody>
      </p:sp>
      <p:sp>
        <p:nvSpPr>
          <p:cNvPr id="224" name="Google Shape;224;p40"/>
          <p:cNvSpPr/>
          <p:nvPr/>
        </p:nvSpPr>
        <p:spPr>
          <a:xfrm>
            <a:off x="1021500" y="2063400"/>
            <a:ext cx="2249400" cy="516300"/>
          </a:xfrm>
          <a:prstGeom prst="rect">
            <a:avLst/>
          </a:prstGeom>
          <a:solidFill>
            <a:srgbClr val="A2C4C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urier New"/>
                <a:ea typeface="Courier New"/>
                <a:cs typeface="Courier New"/>
                <a:sym typeface="Courier New"/>
              </a:rPr>
              <a:t>Membership</a:t>
            </a:r>
            <a:endParaRPr b="1">
              <a:latin typeface="Courier New"/>
              <a:ea typeface="Courier New"/>
              <a:cs typeface="Courier New"/>
              <a:sym typeface="Courier New"/>
            </a:endParaRPr>
          </a:p>
          <a:p>
            <a:pPr indent="0" lvl="0" marL="0" rtl="0" algn="ctr">
              <a:spcBef>
                <a:spcPts val="0"/>
              </a:spcBef>
              <a:spcAft>
                <a:spcPts val="0"/>
              </a:spcAft>
              <a:buNone/>
            </a:pPr>
            <a:r>
              <a:rPr b="1" lang="en">
                <a:latin typeface="Courier New"/>
                <a:ea typeface="Courier New"/>
                <a:cs typeface="Courier New"/>
                <a:sym typeface="Courier New"/>
              </a:rPr>
              <a:t>Models</a:t>
            </a:r>
            <a:endParaRPr b="1">
              <a:latin typeface="Courier New"/>
              <a:ea typeface="Courier New"/>
              <a:cs typeface="Courier New"/>
              <a:sym typeface="Courier New"/>
            </a:endParaRPr>
          </a:p>
        </p:txBody>
      </p:sp>
      <p:sp>
        <p:nvSpPr>
          <p:cNvPr id="225" name="Google Shape;225;p40"/>
          <p:cNvSpPr/>
          <p:nvPr/>
        </p:nvSpPr>
        <p:spPr>
          <a:xfrm>
            <a:off x="3442421" y="2060138"/>
            <a:ext cx="2249400" cy="516300"/>
          </a:xfrm>
          <a:prstGeom prst="rect">
            <a:avLst/>
          </a:prstGeom>
          <a:solidFill>
            <a:srgbClr val="A2C4C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urier New"/>
                <a:ea typeface="Courier New"/>
                <a:cs typeface="Courier New"/>
                <a:sym typeface="Courier New"/>
              </a:rPr>
              <a:t>Threads &amp;</a:t>
            </a:r>
            <a:endParaRPr b="1">
              <a:latin typeface="Courier New"/>
              <a:ea typeface="Courier New"/>
              <a:cs typeface="Courier New"/>
              <a:sym typeface="Courier New"/>
            </a:endParaRPr>
          </a:p>
          <a:p>
            <a:pPr indent="0" lvl="0" marL="0" rtl="0" algn="ctr">
              <a:spcBef>
                <a:spcPts val="0"/>
              </a:spcBef>
              <a:spcAft>
                <a:spcPts val="0"/>
              </a:spcAft>
              <a:buNone/>
            </a:pPr>
            <a:r>
              <a:rPr b="1" lang="en">
                <a:latin typeface="Courier New"/>
                <a:ea typeface="Courier New"/>
                <a:cs typeface="Courier New"/>
                <a:sym typeface="Courier New"/>
              </a:rPr>
              <a:t>Posts</a:t>
            </a:r>
            <a:endParaRPr b="1">
              <a:latin typeface="Courier New"/>
              <a:ea typeface="Courier New"/>
              <a:cs typeface="Courier New"/>
              <a:sym typeface="Courier New"/>
            </a:endParaRPr>
          </a:p>
        </p:txBody>
      </p:sp>
      <p:sp>
        <p:nvSpPr>
          <p:cNvPr id="226" name="Google Shape;226;p40"/>
          <p:cNvSpPr/>
          <p:nvPr/>
        </p:nvSpPr>
        <p:spPr>
          <a:xfrm>
            <a:off x="5904198" y="2063400"/>
            <a:ext cx="2249400" cy="516300"/>
          </a:xfrm>
          <a:prstGeom prst="rect">
            <a:avLst/>
          </a:prstGeom>
          <a:solidFill>
            <a:srgbClr val="A2C4C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urier New"/>
                <a:ea typeface="Courier New"/>
                <a:cs typeface="Courier New"/>
                <a:sym typeface="Courier New"/>
              </a:rPr>
              <a:t>Governance &amp;</a:t>
            </a:r>
            <a:endParaRPr b="1">
              <a:latin typeface="Courier New"/>
              <a:ea typeface="Courier New"/>
              <a:cs typeface="Courier New"/>
              <a:sym typeface="Courier New"/>
            </a:endParaRPr>
          </a:p>
          <a:p>
            <a:pPr indent="0" lvl="0" marL="0" rtl="0" algn="ctr">
              <a:spcBef>
                <a:spcPts val="0"/>
              </a:spcBef>
              <a:spcAft>
                <a:spcPts val="0"/>
              </a:spcAft>
              <a:buNone/>
            </a:pPr>
            <a:r>
              <a:rPr b="1" lang="en">
                <a:latin typeface="Courier New"/>
                <a:ea typeface="Courier New"/>
                <a:cs typeface="Courier New"/>
                <a:sym typeface="Courier New"/>
              </a:rPr>
              <a:t>Moderation</a:t>
            </a:r>
            <a:endParaRPr b="1">
              <a:latin typeface="Courier New"/>
              <a:ea typeface="Courier New"/>
              <a:cs typeface="Courier New"/>
              <a:sym typeface="Courier New"/>
            </a:endParaRPr>
          </a:p>
        </p:txBody>
      </p:sp>
      <p:sp>
        <p:nvSpPr>
          <p:cNvPr id="227" name="Google Shape;227;p40"/>
          <p:cNvSpPr/>
          <p:nvPr/>
        </p:nvSpPr>
        <p:spPr>
          <a:xfrm>
            <a:off x="6033225" y="1246306"/>
            <a:ext cx="2249400" cy="381900"/>
          </a:xfrm>
          <a:prstGeom prst="rect">
            <a:avLst/>
          </a:prstGeom>
          <a:solidFill>
            <a:srgbClr val="B6D7A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urier New"/>
                <a:ea typeface="Courier New"/>
                <a:cs typeface="Courier New"/>
                <a:sym typeface="Courier New"/>
              </a:rPr>
              <a:t>Finance</a:t>
            </a:r>
            <a:endParaRPr b="1">
              <a:latin typeface="Courier New"/>
              <a:ea typeface="Courier New"/>
              <a:cs typeface="Courier New"/>
              <a:sym typeface="Courier New"/>
            </a:endParaRPr>
          </a:p>
        </p:txBody>
      </p:sp>
      <p:sp>
        <p:nvSpPr>
          <p:cNvPr id="228" name="Google Shape;228;p40"/>
          <p:cNvSpPr/>
          <p:nvPr/>
        </p:nvSpPr>
        <p:spPr>
          <a:xfrm>
            <a:off x="851625" y="1246306"/>
            <a:ext cx="2249400" cy="381900"/>
          </a:xfrm>
          <a:prstGeom prst="rect">
            <a:avLst/>
          </a:prstGeom>
          <a:solidFill>
            <a:srgbClr val="B6D7A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Courier New"/>
                <a:ea typeface="Courier New"/>
                <a:cs typeface="Courier New"/>
                <a:sym typeface="Courier New"/>
              </a:rPr>
              <a:t>Discovery</a:t>
            </a:r>
            <a:endParaRPr b="1" sz="1200">
              <a:latin typeface="Courier New"/>
              <a:ea typeface="Courier New"/>
              <a:cs typeface="Courier New"/>
              <a:sym typeface="Courier New"/>
            </a:endParaRPr>
          </a:p>
        </p:txBody>
      </p:sp>
      <p:sp>
        <p:nvSpPr>
          <p:cNvPr id="229" name="Google Shape;229;p40"/>
          <p:cNvSpPr/>
          <p:nvPr/>
        </p:nvSpPr>
        <p:spPr>
          <a:xfrm>
            <a:off x="3442425" y="1246306"/>
            <a:ext cx="2249400" cy="381900"/>
          </a:xfrm>
          <a:prstGeom prst="rect">
            <a:avLst/>
          </a:prstGeom>
          <a:solidFill>
            <a:srgbClr val="B6D7A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urier New"/>
                <a:ea typeface="Courier New"/>
                <a:cs typeface="Courier New"/>
                <a:sym typeface="Courier New"/>
              </a:rPr>
              <a:t>Storage</a:t>
            </a:r>
            <a:endParaRPr b="1">
              <a:latin typeface="Courier New"/>
              <a:ea typeface="Courier New"/>
              <a:cs typeface="Courier New"/>
              <a:sym typeface="Courier New"/>
            </a:endParaRPr>
          </a:p>
        </p:txBody>
      </p:sp>
      <p:sp>
        <p:nvSpPr>
          <p:cNvPr id="230" name="Google Shape;230;p40"/>
          <p:cNvSpPr/>
          <p:nvPr/>
        </p:nvSpPr>
        <p:spPr>
          <a:xfrm>
            <a:off x="6396150" y="4092800"/>
            <a:ext cx="1757400" cy="516300"/>
          </a:xfrm>
          <a:prstGeom prst="rect">
            <a:avLst/>
          </a:prstGeom>
          <a:solidFill>
            <a:srgbClr val="D9D9D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Courier New"/>
                <a:ea typeface="Courier New"/>
                <a:cs typeface="Courier New"/>
                <a:sym typeface="Courier New"/>
              </a:rPr>
              <a:t>Connections</a:t>
            </a:r>
            <a:endParaRPr b="1" sz="1200">
              <a:latin typeface="Courier New"/>
              <a:ea typeface="Courier New"/>
              <a:cs typeface="Courier New"/>
              <a:sym typeface="Courier New"/>
            </a:endParaRPr>
          </a:p>
        </p:txBody>
      </p:sp>
      <p:sp>
        <p:nvSpPr>
          <p:cNvPr id="231" name="Google Shape;231;p40"/>
          <p:cNvSpPr/>
          <p:nvPr/>
        </p:nvSpPr>
        <p:spPr>
          <a:xfrm>
            <a:off x="985950" y="4092801"/>
            <a:ext cx="1757400" cy="516300"/>
          </a:xfrm>
          <a:prstGeom prst="rect">
            <a:avLst/>
          </a:prstGeom>
          <a:solidFill>
            <a:srgbClr val="D9D9D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Courier New"/>
                <a:ea typeface="Courier New"/>
                <a:cs typeface="Courier New"/>
                <a:sym typeface="Courier New"/>
              </a:rPr>
              <a:t>Capabilities</a:t>
            </a:r>
            <a:endParaRPr b="1" sz="1200">
              <a:latin typeface="Courier New"/>
              <a:ea typeface="Courier New"/>
              <a:cs typeface="Courier New"/>
              <a:sym typeface="Courier New"/>
            </a:endParaRPr>
          </a:p>
        </p:txBody>
      </p:sp>
      <p:sp>
        <p:nvSpPr>
          <p:cNvPr id="232" name="Google Shape;232;p40"/>
          <p:cNvSpPr/>
          <p:nvPr/>
        </p:nvSpPr>
        <p:spPr>
          <a:xfrm>
            <a:off x="2827750" y="4092800"/>
            <a:ext cx="1719000" cy="516300"/>
          </a:xfrm>
          <a:prstGeom prst="rect">
            <a:avLst/>
          </a:prstGeom>
          <a:solidFill>
            <a:srgbClr val="D9D9D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Courier New"/>
                <a:ea typeface="Courier New"/>
                <a:cs typeface="Courier New"/>
                <a:sym typeface="Courier New"/>
              </a:rPr>
              <a:t>Trust Frameworks</a:t>
            </a:r>
            <a:endParaRPr b="1" sz="1200">
              <a:latin typeface="Courier New"/>
              <a:ea typeface="Courier New"/>
              <a:cs typeface="Courier New"/>
              <a:sym typeface="Courier New"/>
            </a:endParaRPr>
          </a:p>
        </p:txBody>
      </p:sp>
      <p:sp>
        <p:nvSpPr>
          <p:cNvPr id="233" name="Google Shape;233;p40"/>
          <p:cNvSpPr/>
          <p:nvPr/>
        </p:nvSpPr>
        <p:spPr>
          <a:xfrm>
            <a:off x="4592750" y="4092800"/>
            <a:ext cx="1757400" cy="516300"/>
          </a:xfrm>
          <a:prstGeom prst="rect">
            <a:avLst/>
          </a:prstGeom>
          <a:solidFill>
            <a:srgbClr val="D9D9D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Courier New"/>
                <a:ea typeface="Courier New"/>
                <a:cs typeface="Courier New"/>
                <a:sym typeface="Courier New"/>
              </a:rPr>
              <a:t>Persistence</a:t>
            </a:r>
            <a:endParaRPr b="1" sz="1200">
              <a:latin typeface="Courier New"/>
              <a:ea typeface="Courier New"/>
              <a:cs typeface="Courier New"/>
              <a:sym typeface="Courier Ne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par>
                                <p:cTn fill="hold" nodeType="with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41"/>
          <p:cNvPicPr preferRelativeResize="0"/>
          <p:nvPr/>
        </p:nvPicPr>
        <p:blipFill>
          <a:blip r:embed="rId3">
            <a:alphaModFix/>
          </a:blip>
          <a:stretch>
            <a:fillRect/>
          </a:stretch>
        </p:blipFill>
        <p:spPr>
          <a:xfrm>
            <a:off x="152400" y="752650"/>
            <a:ext cx="8839199" cy="3513771"/>
          </a:xfrm>
          <a:prstGeom prst="rect">
            <a:avLst/>
          </a:prstGeom>
          <a:noFill/>
          <a:ln>
            <a:noFill/>
          </a:ln>
        </p:spPr>
      </p:pic>
      <p:sp>
        <p:nvSpPr>
          <p:cNvPr id="239" name="Google Shape;239;p41"/>
          <p:cNvSpPr txBox="1"/>
          <p:nvPr>
            <p:ph type="title"/>
          </p:nvPr>
        </p:nvSpPr>
        <p:spPr>
          <a:xfrm>
            <a:off x="152400" y="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500">
                <a:solidFill>
                  <a:srgbClr val="FFF2CC"/>
                </a:solidFill>
              </a:rPr>
              <a:t>SNCI Milestones (Fully Funded) 2022-2025</a:t>
            </a:r>
            <a:endParaRPr sz="2500">
              <a:solidFill>
                <a:srgbClr val="FFF2CC"/>
              </a:solidFill>
            </a:endParaRPr>
          </a:p>
        </p:txBody>
      </p:sp>
      <p:sp>
        <p:nvSpPr>
          <p:cNvPr id="240" name="Google Shape;240;p41"/>
          <p:cNvSpPr txBox="1"/>
          <p:nvPr>
            <p:ph type="title"/>
          </p:nvPr>
        </p:nvSpPr>
        <p:spPr>
          <a:xfrm>
            <a:off x="1190150" y="4266425"/>
            <a:ext cx="7953900" cy="841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2500">
                <a:solidFill>
                  <a:srgbClr val="FFF2CC"/>
                </a:solidFill>
              </a:rPr>
              <a:t>Q3  Q4  </a:t>
            </a:r>
            <a:r>
              <a:rPr lang="en" sz="2500">
                <a:solidFill>
                  <a:srgbClr val="FFF2CC"/>
                </a:solidFill>
              </a:rPr>
              <a:t>Q1  Q2  Q3  Q4  Q1  Q2  Q3  Q4  Q1  Q2  Q3  Q4</a:t>
            </a:r>
            <a:endParaRPr sz="2500">
              <a:solidFill>
                <a:srgbClr val="FFF2CC"/>
              </a:solidFill>
            </a:endParaRPr>
          </a:p>
          <a:p>
            <a:pPr indent="0" lvl="0" marL="0" rtl="0" algn="l">
              <a:spcBef>
                <a:spcPts val="0"/>
              </a:spcBef>
              <a:spcAft>
                <a:spcPts val="0"/>
              </a:spcAft>
              <a:buNone/>
            </a:pPr>
            <a:r>
              <a:rPr lang="en" sz="3300">
                <a:solidFill>
                  <a:srgbClr val="FFF2CC"/>
                </a:solidFill>
              </a:rPr>
              <a:t>2022       2023            2024            2025 </a:t>
            </a:r>
            <a:endParaRPr sz="3300">
              <a:solidFill>
                <a:srgbClr val="FFF2C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br>
              <a:rPr lang="en">
                <a:solidFill>
                  <a:srgbClr val="FFF2CC"/>
                </a:solidFill>
              </a:rPr>
            </a:br>
            <a:r>
              <a:rPr lang="en" sz="3377">
                <a:solidFill>
                  <a:srgbClr val="FFF2CC"/>
                </a:solidFill>
              </a:rPr>
              <a:t>Spritely Institute </a:t>
            </a:r>
            <a:r>
              <a:rPr lang="en" sz="3377">
                <a:solidFill>
                  <a:srgbClr val="FFF2CC"/>
                </a:solidFill>
              </a:rPr>
              <a:t>Founders</a:t>
            </a:r>
            <a:endParaRPr sz="3155">
              <a:solidFill>
                <a:srgbClr val="202122"/>
              </a:solidFill>
            </a:endParaRPr>
          </a:p>
          <a:p>
            <a:pPr indent="0" lvl="0" marL="457200" rtl="0" algn="l">
              <a:spcBef>
                <a:spcPts val="0"/>
              </a:spcBef>
              <a:spcAft>
                <a:spcPts val="0"/>
              </a:spcAft>
              <a:buNone/>
            </a:pPr>
            <a:r>
              <a:t/>
            </a:r>
            <a:endParaRPr sz="3155">
              <a:solidFill>
                <a:srgbClr val="FFF2CC"/>
              </a:solidFill>
            </a:endParaRPr>
          </a:p>
          <a:p>
            <a:pPr indent="0" lvl="0" marL="457200" rtl="0" algn="l">
              <a:spcBef>
                <a:spcPts val="0"/>
              </a:spcBef>
              <a:spcAft>
                <a:spcPts val="0"/>
              </a:spcAft>
              <a:buNone/>
            </a:pPr>
            <a:r>
              <a:t/>
            </a:r>
            <a:endParaRPr sz="3155">
              <a:solidFill>
                <a:srgbClr val="FFF2CC"/>
              </a:solidFill>
            </a:endParaRPr>
          </a:p>
          <a:p>
            <a:pPr indent="0" lvl="0" marL="0" rtl="0" algn="l">
              <a:spcBef>
                <a:spcPts val="0"/>
              </a:spcBef>
              <a:spcAft>
                <a:spcPts val="0"/>
              </a:spcAft>
              <a:buNone/>
            </a:pPr>
            <a:r>
              <a:t/>
            </a:r>
            <a:endParaRPr>
              <a:solidFill>
                <a:srgbClr val="FFF2CC"/>
              </a:solidFill>
            </a:endParaRPr>
          </a:p>
          <a:p>
            <a:pPr indent="-396240" lvl="0" marL="457200" rtl="0" algn="l">
              <a:spcBef>
                <a:spcPts val="0"/>
              </a:spcBef>
              <a:spcAft>
                <a:spcPts val="0"/>
              </a:spcAft>
              <a:buClr>
                <a:srgbClr val="FFF2CC"/>
              </a:buClr>
              <a:buSzPct val="100000"/>
              <a:buChar char="●"/>
            </a:pPr>
            <a:r>
              <a:rPr lang="en" sz="2933">
                <a:solidFill>
                  <a:srgbClr val="FFF2CC"/>
                </a:solidFill>
              </a:rPr>
              <a:t>Christine Lemmer Webber - Open &amp; Social</a:t>
            </a:r>
            <a:endParaRPr sz="2933">
              <a:solidFill>
                <a:srgbClr val="FFF2CC"/>
              </a:solidFill>
            </a:endParaRPr>
          </a:p>
          <a:p>
            <a:pPr indent="-408940" lvl="1" marL="914400" rtl="0" algn="l">
              <a:spcBef>
                <a:spcPts val="0"/>
              </a:spcBef>
              <a:spcAft>
                <a:spcPts val="0"/>
              </a:spcAft>
              <a:buClr>
                <a:srgbClr val="FFF2CC"/>
              </a:buClr>
              <a:buSzPct val="100000"/>
              <a:buChar char="○"/>
            </a:pPr>
            <a:r>
              <a:rPr lang="en" sz="3155">
                <a:solidFill>
                  <a:srgbClr val="FFF2CC"/>
                </a:solidFill>
              </a:rPr>
              <a:t>ActivityPub, The Spritely Project, </a:t>
            </a:r>
            <a:r>
              <a:rPr lang="en" sz="3155">
                <a:solidFill>
                  <a:srgbClr val="FFF2CC"/>
                </a:solidFill>
              </a:rPr>
              <a:t>MediaGoblin</a:t>
            </a:r>
            <a:endParaRPr sz="3155">
              <a:solidFill>
                <a:srgbClr val="FFF2CC"/>
              </a:solidFill>
            </a:endParaRPr>
          </a:p>
          <a:p>
            <a:pPr indent="-408940" lvl="0" marL="457200" rtl="0" algn="l">
              <a:spcBef>
                <a:spcPts val="0"/>
              </a:spcBef>
              <a:spcAft>
                <a:spcPts val="0"/>
              </a:spcAft>
              <a:buClr>
                <a:srgbClr val="202122"/>
              </a:buClr>
              <a:buSzPct val="100000"/>
              <a:buFont typeface="Black Han Sans"/>
              <a:buChar char="●"/>
            </a:pPr>
            <a:r>
              <a:rPr lang="en" sz="3155">
                <a:solidFill>
                  <a:srgbClr val="202122"/>
                </a:solidFill>
                <a:latin typeface="Black Han Sans"/>
                <a:ea typeface="Black Han Sans"/>
                <a:cs typeface="Black Han Sans"/>
                <a:sym typeface="Black Han Sans"/>
              </a:rPr>
              <a:t>Randy Farmer - 40+yrs Social Platforms</a:t>
            </a:r>
            <a:endParaRPr sz="3155">
              <a:solidFill>
                <a:srgbClr val="202122"/>
              </a:solidFill>
              <a:latin typeface="Black Han Sans"/>
              <a:ea typeface="Black Han Sans"/>
              <a:cs typeface="Black Han Sans"/>
              <a:sym typeface="Black Han Sans"/>
            </a:endParaRPr>
          </a:p>
          <a:p>
            <a:pPr indent="-408940" lvl="2" marL="1371600" rtl="0" algn="l">
              <a:spcBef>
                <a:spcPts val="0"/>
              </a:spcBef>
              <a:spcAft>
                <a:spcPts val="0"/>
              </a:spcAft>
              <a:buClr>
                <a:srgbClr val="202122"/>
              </a:buClr>
              <a:buSzPct val="100000"/>
              <a:buChar char="■"/>
            </a:pPr>
            <a:r>
              <a:rPr lang="en" sz="3155">
                <a:solidFill>
                  <a:srgbClr val="202122"/>
                </a:solidFill>
              </a:rPr>
              <a:t>Electric Communities, Avatars, E, JSON</a:t>
            </a:r>
            <a:endParaRPr sz="3155">
              <a:solidFill>
                <a:srgbClr val="202122"/>
              </a:solidFill>
            </a:endParaRPr>
          </a:p>
          <a:p>
            <a:pPr indent="0" lvl="0" marL="0" rtl="0" algn="l">
              <a:spcBef>
                <a:spcPts val="0"/>
              </a:spcBef>
              <a:spcAft>
                <a:spcPts val="0"/>
              </a:spcAft>
              <a:buNone/>
            </a:pPr>
            <a:r>
              <a:t/>
            </a:r>
            <a:endParaRPr sz="3155">
              <a:solidFill>
                <a:srgbClr val="FFF2CC"/>
              </a:solidFill>
            </a:endParaRPr>
          </a:p>
          <a:p>
            <a:pPr indent="0" lvl="0" marL="0" rtl="0" algn="l">
              <a:spcBef>
                <a:spcPts val="0"/>
              </a:spcBef>
              <a:spcAft>
                <a:spcPts val="0"/>
              </a:spcAft>
              <a:buNone/>
            </a:pPr>
            <a:r>
              <a:t/>
            </a:r>
            <a:endParaRPr i="1" sz="2933">
              <a:solidFill>
                <a:srgbClr val="FF9900"/>
              </a:solidFill>
            </a:endParaRPr>
          </a:p>
        </p:txBody>
      </p:sp>
      <p:pic>
        <p:nvPicPr>
          <p:cNvPr id="67" name="Google Shape;67;p15"/>
          <p:cNvPicPr preferRelativeResize="0"/>
          <p:nvPr/>
        </p:nvPicPr>
        <p:blipFill rotWithShape="1">
          <a:blip r:embed="rId3">
            <a:alphaModFix/>
          </a:blip>
          <a:srcRect b="0" l="0" r="0" t="0"/>
          <a:stretch/>
        </p:blipFill>
        <p:spPr>
          <a:xfrm>
            <a:off x="243725" y="500075"/>
            <a:ext cx="1323900" cy="1323900"/>
          </a:xfrm>
          <a:prstGeom prst="ellipse">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2"/>
          <p:cNvSpPr/>
          <p:nvPr/>
        </p:nvSpPr>
        <p:spPr>
          <a:xfrm>
            <a:off x="2547082" y="3666000"/>
            <a:ext cx="5923200" cy="11115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latin typeface="Courier New"/>
                <a:ea typeface="Courier New"/>
                <a:cs typeface="Courier New"/>
                <a:sym typeface="Courier New"/>
              </a:rPr>
              <a:t>Cooperating Mutually Suspicious Distributed Objects</a:t>
            </a:r>
            <a:endParaRPr b="1" sz="2400">
              <a:latin typeface="Courier New"/>
              <a:ea typeface="Courier New"/>
              <a:cs typeface="Courier New"/>
              <a:sym typeface="Courier New"/>
            </a:endParaRPr>
          </a:p>
        </p:txBody>
      </p:sp>
      <p:sp>
        <p:nvSpPr>
          <p:cNvPr id="246" name="Google Shape;246;p42"/>
          <p:cNvSpPr/>
          <p:nvPr/>
        </p:nvSpPr>
        <p:spPr>
          <a:xfrm>
            <a:off x="2547025" y="832800"/>
            <a:ext cx="5923200" cy="8418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latin typeface="Courier New"/>
                <a:ea typeface="Courier New"/>
                <a:cs typeface="Courier New"/>
                <a:sym typeface="Courier New"/>
              </a:rPr>
              <a:t>Apps and Services</a:t>
            </a:r>
            <a:endParaRPr b="1" sz="2400">
              <a:latin typeface="Courier New"/>
              <a:ea typeface="Courier New"/>
              <a:cs typeface="Courier New"/>
              <a:sym typeface="Courier New"/>
            </a:endParaRPr>
          </a:p>
        </p:txBody>
      </p:sp>
      <p:sp>
        <p:nvSpPr>
          <p:cNvPr id="247" name="Google Shape;247;p42"/>
          <p:cNvSpPr/>
          <p:nvPr/>
        </p:nvSpPr>
        <p:spPr>
          <a:xfrm>
            <a:off x="2547025" y="1678350"/>
            <a:ext cx="5923200" cy="993000"/>
          </a:xfrm>
          <a:prstGeom prst="rect">
            <a:avLst/>
          </a:prstGeom>
          <a:solidFill>
            <a:srgbClr val="D0E0E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latin typeface="Courier New"/>
                <a:ea typeface="Courier New"/>
                <a:cs typeface="Courier New"/>
                <a:sym typeface="Courier New"/>
              </a:rPr>
              <a:t>Communities</a:t>
            </a:r>
            <a:endParaRPr b="1" sz="2400">
              <a:latin typeface="Courier New"/>
              <a:ea typeface="Courier New"/>
              <a:cs typeface="Courier New"/>
              <a:sym typeface="Courier New"/>
            </a:endParaRPr>
          </a:p>
        </p:txBody>
      </p:sp>
      <p:sp>
        <p:nvSpPr>
          <p:cNvPr id="248" name="Google Shape;248;p42"/>
          <p:cNvSpPr txBox="1"/>
          <p:nvPr>
            <p:ph type="title"/>
          </p:nvPr>
        </p:nvSpPr>
        <p:spPr>
          <a:xfrm>
            <a:off x="0" y="0"/>
            <a:ext cx="9144000" cy="8418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rgbClr val="FFF2CC"/>
                </a:solidFill>
              </a:rPr>
              <a:t>The Agency: Client &amp; Server</a:t>
            </a:r>
            <a:endParaRPr>
              <a:solidFill>
                <a:srgbClr val="FFF2CC"/>
              </a:solidFill>
            </a:endParaRPr>
          </a:p>
        </p:txBody>
      </p:sp>
      <p:sp>
        <p:nvSpPr>
          <p:cNvPr id="249" name="Google Shape;249;p42"/>
          <p:cNvSpPr/>
          <p:nvPr/>
        </p:nvSpPr>
        <p:spPr>
          <a:xfrm>
            <a:off x="2547082" y="2675093"/>
            <a:ext cx="5923200" cy="993000"/>
          </a:xfrm>
          <a:prstGeom prst="rect">
            <a:avLst/>
          </a:prstGeom>
          <a:solidFill>
            <a:srgbClr val="F4CCCC"/>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latin typeface="Courier New"/>
                <a:ea typeface="Courier New"/>
                <a:cs typeface="Courier New"/>
                <a:sym typeface="Courier New"/>
              </a:rPr>
              <a:t>People</a:t>
            </a:r>
            <a:endParaRPr b="1" sz="2400">
              <a:latin typeface="Courier New"/>
              <a:ea typeface="Courier New"/>
              <a:cs typeface="Courier New"/>
              <a:sym typeface="Courier New"/>
            </a:endParaRPr>
          </a:p>
        </p:txBody>
      </p:sp>
      <p:sp>
        <p:nvSpPr>
          <p:cNvPr id="250" name="Google Shape;250;p42"/>
          <p:cNvSpPr/>
          <p:nvPr/>
        </p:nvSpPr>
        <p:spPr>
          <a:xfrm>
            <a:off x="708875" y="841800"/>
            <a:ext cx="1871400" cy="393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latin typeface="Courier New"/>
                <a:ea typeface="Courier New"/>
                <a:cs typeface="Courier New"/>
                <a:sym typeface="Courier New"/>
              </a:rPr>
              <a:t>The Agency</a:t>
            </a:r>
            <a:endParaRPr b="1" sz="2400">
              <a:latin typeface="Courier New"/>
              <a:ea typeface="Courier New"/>
              <a:cs typeface="Courier New"/>
              <a:sym typeface="Courier New"/>
            </a:endParaRPr>
          </a:p>
          <a:p>
            <a:pPr indent="0" lvl="0" marL="0" rtl="0" algn="l">
              <a:spcBef>
                <a:spcPts val="0"/>
              </a:spcBef>
              <a:spcAft>
                <a:spcPts val="0"/>
              </a:spcAft>
              <a:buNone/>
            </a:pPr>
            <a:r>
              <a:t/>
            </a:r>
            <a:endParaRPr b="1">
              <a:highlight>
                <a:schemeClr val="dk1"/>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43"/>
          <p:cNvPicPr preferRelativeResize="0"/>
          <p:nvPr/>
        </p:nvPicPr>
        <p:blipFill>
          <a:blip r:embed="rId3">
            <a:alphaModFix/>
          </a:blip>
          <a:stretch>
            <a:fillRect/>
          </a:stretch>
        </p:blipFill>
        <p:spPr>
          <a:xfrm>
            <a:off x="921451" y="694449"/>
            <a:ext cx="5013774" cy="4262900"/>
          </a:xfrm>
          <a:prstGeom prst="rect">
            <a:avLst/>
          </a:prstGeom>
          <a:noFill/>
          <a:ln>
            <a:noFill/>
          </a:ln>
        </p:spPr>
      </p:pic>
      <p:pic>
        <p:nvPicPr>
          <p:cNvPr id="256" name="Google Shape;256;p43"/>
          <p:cNvPicPr preferRelativeResize="0"/>
          <p:nvPr/>
        </p:nvPicPr>
        <p:blipFill>
          <a:blip r:embed="rId4">
            <a:alphaModFix/>
          </a:blip>
          <a:stretch>
            <a:fillRect/>
          </a:stretch>
        </p:blipFill>
        <p:spPr>
          <a:xfrm>
            <a:off x="3114867" y="2283792"/>
            <a:ext cx="2060533" cy="1762481"/>
          </a:xfrm>
          <a:prstGeom prst="rect">
            <a:avLst/>
          </a:prstGeom>
          <a:noFill/>
          <a:ln>
            <a:noFill/>
          </a:ln>
        </p:spPr>
      </p:pic>
      <p:pic>
        <p:nvPicPr>
          <p:cNvPr id="257" name="Google Shape;257;p43"/>
          <p:cNvPicPr preferRelativeResize="0"/>
          <p:nvPr/>
        </p:nvPicPr>
        <p:blipFill>
          <a:blip r:embed="rId5">
            <a:alphaModFix/>
          </a:blip>
          <a:stretch>
            <a:fillRect/>
          </a:stretch>
        </p:blipFill>
        <p:spPr>
          <a:xfrm>
            <a:off x="1358150" y="1763987"/>
            <a:ext cx="2482977" cy="2123821"/>
          </a:xfrm>
          <a:prstGeom prst="rect">
            <a:avLst/>
          </a:prstGeom>
          <a:noFill/>
          <a:ln>
            <a:noFill/>
          </a:ln>
        </p:spPr>
      </p:pic>
      <p:pic>
        <p:nvPicPr>
          <p:cNvPr id="258" name="Google Shape;258;p43"/>
          <p:cNvPicPr preferRelativeResize="0"/>
          <p:nvPr/>
        </p:nvPicPr>
        <p:blipFill>
          <a:blip r:embed="rId6">
            <a:alphaModFix/>
          </a:blip>
          <a:stretch>
            <a:fillRect/>
          </a:stretch>
        </p:blipFill>
        <p:spPr>
          <a:xfrm>
            <a:off x="6314447" y="1037011"/>
            <a:ext cx="1908103" cy="3340862"/>
          </a:xfrm>
          <a:prstGeom prst="rect">
            <a:avLst/>
          </a:prstGeom>
          <a:noFill/>
          <a:ln>
            <a:noFill/>
          </a:ln>
        </p:spPr>
      </p:pic>
      <p:sp>
        <p:nvSpPr>
          <p:cNvPr id="259" name="Google Shape;259;p43"/>
          <p:cNvSpPr txBox="1"/>
          <p:nvPr/>
        </p:nvSpPr>
        <p:spPr>
          <a:xfrm>
            <a:off x="50" y="31575"/>
            <a:ext cx="9144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rgbClr val="FFF2CC"/>
                </a:solidFill>
                <a:latin typeface="Black Han Sans"/>
                <a:ea typeface="Black Han Sans"/>
                <a:cs typeface="Black Han Sans"/>
                <a:sym typeface="Black Han Sans"/>
              </a:rPr>
              <a:t>The Agency</a:t>
            </a:r>
            <a:endParaRPr sz="2500">
              <a:solidFill>
                <a:srgbClr val="FFF2CC"/>
              </a:solidFill>
              <a:latin typeface="Black Han Sans"/>
              <a:ea typeface="Black Han Sans"/>
              <a:cs typeface="Black Han Sans"/>
              <a:sym typeface="Black Ha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4"/>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t/>
            </a:r>
            <a:endParaRPr sz="3044">
              <a:solidFill>
                <a:srgbClr val="FFF2CC"/>
              </a:solidFill>
            </a:endParaRPr>
          </a:p>
          <a:p>
            <a:pPr indent="0" lvl="0" marL="0" rtl="0" algn="l">
              <a:spcBef>
                <a:spcPts val="0"/>
              </a:spcBef>
              <a:spcAft>
                <a:spcPts val="0"/>
              </a:spcAft>
              <a:buNone/>
            </a:pPr>
            <a:r>
              <a:t/>
            </a:r>
            <a:endParaRPr sz="3044">
              <a:solidFill>
                <a:srgbClr val="FFF2CC"/>
              </a:solidFill>
            </a:endParaRPr>
          </a:p>
          <a:p>
            <a:pPr indent="0" lvl="0" marL="0" rtl="0" algn="ctr">
              <a:spcBef>
                <a:spcPts val="0"/>
              </a:spcBef>
              <a:spcAft>
                <a:spcPts val="0"/>
              </a:spcAft>
              <a:buNone/>
            </a:pPr>
            <a:r>
              <a:rPr lang="en" sz="3044">
                <a:solidFill>
                  <a:srgbClr val="FFF2CC"/>
                </a:solidFill>
              </a:rPr>
              <a:t>But what we need to </a:t>
            </a:r>
            <a:r>
              <a:rPr lang="en" sz="3044">
                <a:solidFill>
                  <a:srgbClr val="FFF2CC"/>
                </a:solidFill>
              </a:rPr>
              <a:t>enable</a:t>
            </a:r>
            <a:r>
              <a:rPr lang="en" sz="3044">
                <a:solidFill>
                  <a:srgbClr val="FFF2CC"/>
                </a:solidFill>
              </a:rPr>
              <a:t> fully-user controlled secure communities requires so much more than federated messaging.</a:t>
            </a:r>
            <a:endParaRPr sz="3044">
              <a:solidFill>
                <a:srgbClr val="FFF2CC"/>
              </a:solidFill>
            </a:endParaRPr>
          </a:p>
          <a:p>
            <a:pPr indent="0" lvl="0" marL="0" rtl="0" algn="ctr">
              <a:spcBef>
                <a:spcPts val="0"/>
              </a:spcBef>
              <a:spcAft>
                <a:spcPts val="0"/>
              </a:spcAft>
              <a:buNone/>
            </a:pPr>
            <a:r>
              <a:t/>
            </a:r>
            <a:endParaRPr sz="3044">
              <a:solidFill>
                <a:srgbClr val="FFF2CC"/>
              </a:solidFill>
            </a:endParaRPr>
          </a:p>
          <a:p>
            <a:pPr indent="0" lvl="0" marL="0" rtl="0" algn="ctr">
              <a:spcBef>
                <a:spcPts val="0"/>
              </a:spcBef>
              <a:spcAft>
                <a:spcPts val="0"/>
              </a:spcAft>
              <a:buNone/>
            </a:pPr>
            <a:r>
              <a:t/>
            </a:r>
            <a:endParaRPr>
              <a:solidFill>
                <a:srgbClr val="FFF2CC"/>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5"/>
          <p:cNvSpPr txBox="1"/>
          <p:nvPr>
            <p:ph type="title"/>
          </p:nvPr>
        </p:nvSpPr>
        <p:spPr>
          <a:xfrm>
            <a:off x="311700" y="172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i="1" lang="en" sz="3040">
                <a:solidFill>
                  <a:srgbClr val="FFF2CC"/>
                </a:solidFill>
              </a:rPr>
              <a:t>Papers</a:t>
            </a:r>
            <a:r>
              <a:rPr lang="en" sz="3040">
                <a:solidFill>
                  <a:srgbClr val="FFF2CC"/>
                </a:solidFill>
              </a:rPr>
              <a:t>, Platforms, Developers (Oh My)</a:t>
            </a:r>
            <a:endParaRPr sz="3040">
              <a:solidFill>
                <a:srgbClr val="FFF2CC"/>
              </a:solidFill>
            </a:endParaRPr>
          </a:p>
        </p:txBody>
      </p:sp>
      <p:pic>
        <p:nvPicPr>
          <p:cNvPr id="270" name="Google Shape;270;p45"/>
          <p:cNvPicPr preferRelativeResize="0"/>
          <p:nvPr/>
        </p:nvPicPr>
        <p:blipFill>
          <a:blip r:embed="rId3">
            <a:alphaModFix/>
          </a:blip>
          <a:stretch>
            <a:fillRect/>
          </a:stretch>
        </p:blipFill>
        <p:spPr>
          <a:xfrm>
            <a:off x="628863" y="960250"/>
            <a:ext cx="7886279" cy="3979650"/>
          </a:xfrm>
          <a:prstGeom prst="rect">
            <a:avLst/>
          </a:prstGeom>
          <a:noFill/>
          <a:ln>
            <a:noFill/>
          </a:ln>
        </p:spPr>
      </p:pic>
      <p:sp>
        <p:nvSpPr>
          <p:cNvPr id="271" name="Google Shape;271;p45"/>
          <p:cNvSpPr txBox="1"/>
          <p:nvPr/>
        </p:nvSpPr>
        <p:spPr>
          <a:xfrm>
            <a:off x="4251075" y="2571750"/>
            <a:ext cx="81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br>
              <a:rPr lang="en">
                <a:solidFill>
                  <a:srgbClr val="FFF2CC"/>
                </a:solidFill>
              </a:rPr>
            </a:br>
            <a:r>
              <a:rPr lang="en" sz="3377">
                <a:solidFill>
                  <a:srgbClr val="FFF2CC"/>
                </a:solidFill>
              </a:rPr>
              <a:t>Spritely Institute Founders</a:t>
            </a:r>
            <a:endParaRPr sz="3155">
              <a:solidFill>
                <a:srgbClr val="FFF2CC"/>
              </a:solidFill>
            </a:endParaRPr>
          </a:p>
          <a:p>
            <a:pPr indent="0" lvl="0" marL="457200" rtl="0" algn="l">
              <a:spcBef>
                <a:spcPts val="0"/>
              </a:spcBef>
              <a:spcAft>
                <a:spcPts val="0"/>
              </a:spcAft>
              <a:buNone/>
            </a:pPr>
            <a:r>
              <a:t/>
            </a:r>
            <a:endParaRPr sz="3155">
              <a:solidFill>
                <a:srgbClr val="FFF2CC"/>
              </a:solidFill>
            </a:endParaRPr>
          </a:p>
          <a:p>
            <a:pPr indent="0" lvl="0" marL="457200" rtl="0" algn="l">
              <a:spcBef>
                <a:spcPts val="0"/>
              </a:spcBef>
              <a:spcAft>
                <a:spcPts val="0"/>
              </a:spcAft>
              <a:buNone/>
            </a:pPr>
            <a:r>
              <a:t/>
            </a:r>
            <a:endParaRPr sz="3155">
              <a:solidFill>
                <a:srgbClr val="FFF2CC"/>
              </a:solidFill>
            </a:endParaRPr>
          </a:p>
          <a:p>
            <a:pPr indent="0" lvl="0" marL="0" rtl="0" algn="l">
              <a:spcBef>
                <a:spcPts val="0"/>
              </a:spcBef>
              <a:spcAft>
                <a:spcPts val="0"/>
              </a:spcAft>
              <a:buNone/>
            </a:pPr>
            <a:r>
              <a:t/>
            </a:r>
            <a:endParaRPr>
              <a:solidFill>
                <a:srgbClr val="FFF2CC"/>
              </a:solidFill>
            </a:endParaRPr>
          </a:p>
          <a:p>
            <a:pPr indent="-396240" lvl="0" marL="457200" rtl="0" algn="l">
              <a:spcBef>
                <a:spcPts val="0"/>
              </a:spcBef>
              <a:spcAft>
                <a:spcPts val="0"/>
              </a:spcAft>
              <a:buClr>
                <a:srgbClr val="FFF2CC"/>
              </a:buClr>
              <a:buSzPct val="100000"/>
              <a:buChar char="●"/>
            </a:pPr>
            <a:r>
              <a:rPr lang="en" sz="2933">
                <a:solidFill>
                  <a:srgbClr val="FFF2CC"/>
                </a:solidFill>
              </a:rPr>
              <a:t>Christine Lemmer Webber - Open &amp; Social</a:t>
            </a:r>
            <a:endParaRPr sz="2933">
              <a:solidFill>
                <a:srgbClr val="FFF2CC"/>
              </a:solidFill>
            </a:endParaRPr>
          </a:p>
          <a:p>
            <a:pPr indent="-408940" lvl="1" marL="914400" rtl="0" algn="l">
              <a:spcBef>
                <a:spcPts val="0"/>
              </a:spcBef>
              <a:spcAft>
                <a:spcPts val="0"/>
              </a:spcAft>
              <a:buClr>
                <a:srgbClr val="FFF2CC"/>
              </a:buClr>
              <a:buSzPct val="100000"/>
              <a:buChar char="○"/>
            </a:pPr>
            <a:r>
              <a:rPr lang="en" sz="3155">
                <a:solidFill>
                  <a:srgbClr val="FFF2CC"/>
                </a:solidFill>
              </a:rPr>
              <a:t>A</a:t>
            </a:r>
            <a:r>
              <a:rPr lang="en" sz="3155">
                <a:solidFill>
                  <a:srgbClr val="FFF2CC"/>
                </a:solidFill>
              </a:rPr>
              <a:t>ctivityPub, The Spritely Project, </a:t>
            </a:r>
            <a:r>
              <a:rPr lang="en" sz="3155">
                <a:solidFill>
                  <a:srgbClr val="FFF2CC"/>
                </a:solidFill>
              </a:rPr>
              <a:t>MediaGoblin</a:t>
            </a:r>
            <a:endParaRPr sz="3155">
              <a:solidFill>
                <a:srgbClr val="FFF2CC"/>
              </a:solidFill>
            </a:endParaRPr>
          </a:p>
          <a:p>
            <a:pPr indent="-408940" lvl="0" marL="457200" rtl="0" algn="l">
              <a:spcBef>
                <a:spcPts val="0"/>
              </a:spcBef>
              <a:spcAft>
                <a:spcPts val="0"/>
              </a:spcAft>
              <a:buClr>
                <a:srgbClr val="FFF2CC"/>
              </a:buClr>
              <a:buSzPct val="100000"/>
              <a:buFont typeface="Black Han Sans"/>
              <a:buChar char="●"/>
            </a:pPr>
            <a:r>
              <a:rPr lang="en" sz="3155">
                <a:solidFill>
                  <a:srgbClr val="FFF2CC"/>
                </a:solidFill>
                <a:latin typeface="Black Han Sans"/>
                <a:ea typeface="Black Han Sans"/>
                <a:cs typeface="Black Han Sans"/>
                <a:sym typeface="Black Han Sans"/>
              </a:rPr>
              <a:t>Randy Farmer - 40+yrs Social Platforms</a:t>
            </a:r>
            <a:endParaRPr sz="3155">
              <a:solidFill>
                <a:srgbClr val="FFF2CC"/>
              </a:solidFill>
              <a:latin typeface="Black Han Sans"/>
              <a:ea typeface="Black Han Sans"/>
              <a:cs typeface="Black Han Sans"/>
              <a:sym typeface="Black Han Sans"/>
            </a:endParaRPr>
          </a:p>
          <a:p>
            <a:pPr indent="-408940" lvl="1" marL="914400" rtl="0" algn="l">
              <a:spcBef>
                <a:spcPts val="0"/>
              </a:spcBef>
              <a:spcAft>
                <a:spcPts val="0"/>
              </a:spcAft>
              <a:buClr>
                <a:srgbClr val="FFF2CC"/>
              </a:buClr>
              <a:buSzPct val="100000"/>
              <a:buChar char="○"/>
            </a:pPr>
            <a:r>
              <a:rPr lang="en" sz="3155">
                <a:solidFill>
                  <a:srgbClr val="FFF2CC"/>
                </a:solidFill>
              </a:rPr>
              <a:t>Electric Communities, Avatars, E, JSON</a:t>
            </a:r>
            <a:endParaRPr sz="3155">
              <a:solidFill>
                <a:srgbClr val="FFF2CC"/>
              </a:solidFill>
            </a:endParaRPr>
          </a:p>
          <a:p>
            <a:pPr indent="0" lvl="0" marL="0" rtl="0" algn="l">
              <a:spcBef>
                <a:spcPts val="0"/>
              </a:spcBef>
              <a:spcAft>
                <a:spcPts val="0"/>
              </a:spcAft>
              <a:buNone/>
            </a:pPr>
            <a:r>
              <a:t/>
            </a:r>
            <a:endParaRPr sz="3155">
              <a:solidFill>
                <a:srgbClr val="FFF2CC"/>
              </a:solidFill>
            </a:endParaRPr>
          </a:p>
          <a:p>
            <a:pPr indent="0" lvl="0" marL="0" rtl="0" algn="l">
              <a:spcBef>
                <a:spcPts val="0"/>
              </a:spcBef>
              <a:spcAft>
                <a:spcPts val="0"/>
              </a:spcAft>
              <a:buNone/>
            </a:pPr>
            <a:r>
              <a:t/>
            </a:r>
            <a:endParaRPr i="1" sz="2933">
              <a:solidFill>
                <a:srgbClr val="FF9900"/>
              </a:solidFill>
            </a:endParaRPr>
          </a:p>
        </p:txBody>
      </p:sp>
      <p:pic>
        <p:nvPicPr>
          <p:cNvPr id="73" name="Google Shape;73;p16"/>
          <p:cNvPicPr preferRelativeResize="0"/>
          <p:nvPr/>
        </p:nvPicPr>
        <p:blipFill rotWithShape="1">
          <a:blip r:embed="rId3">
            <a:alphaModFix/>
          </a:blip>
          <a:srcRect b="0" l="0" r="0" t="0"/>
          <a:stretch/>
        </p:blipFill>
        <p:spPr>
          <a:xfrm>
            <a:off x="243725" y="500075"/>
            <a:ext cx="1323900" cy="1323900"/>
          </a:xfrm>
          <a:prstGeom prst="ellipse">
            <a:avLst/>
          </a:prstGeom>
          <a:noFill/>
          <a:ln>
            <a:noFill/>
          </a:ln>
        </p:spPr>
      </p:pic>
      <p:pic>
        <p:nvPicPr>
          <p:cNvPr id="74" name="Google Shape;74;p16"/>
          <p:cNvPicPr preferRelativeResize="0"/>
          <p:nvPr/>
        </p:nvPicPr>
        <p:blipFill>
          <a:blip r:embed="rId4">
            <a:alphaModFix/>
          </a:blip>
          <a:stretch>
            <a:fillRect/>
          </a:stretch>
        </p:blipFill>
        <p:spPr>
          <a:xfrm>
            <a:off x="7508325" y="500063"/>
            <a:ext cx="1323975" cy="1323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044">
                <a:solidFill>
                  <a:srgbClr val="FFF2CC"/>
                </a:solidFill>
              </a:rPr>
              <a:t>The </a:t>
            </a:r>
            <a:r>
              <a:rPr lang="en" sz="3044">
                <a:solidFill>
                  <a:srgbClr val="FF9900"/>
                </a:solidFill>
              </a:rPr>
              <a:t>ActivityPub </a:t>
            </a:r>
            <a:r>
              <a:rPr lang="en" sz="3044">
                <a:solidFill>
                  <a:srgbClr val="FFF2CC"/>
                </a:solidFill>
              </a:rPr>
              <a:t>standard </a:t>
            </a:r>
            <a:endParaRPr sz="3044">
              <a:solidFill>
                <a:srgbClr val="FFF2CC"/>
              </a:solidFill>
            </a:endParaRPr>
          </a:p>
          <a:p>
            <a:pPr indent="0" lvl="0" marL="0" rtl="0" algn="ctr">
              <a:spcBef>
                <a:spcPts val="0"/>
              </a:spcBef>
              <a:spcAft>
                <a:spcPts val="0"/>
              </a:spcAft>
              <a:buNone/>
            </a:pPr>
            <a:r>
              <a:rPr lang="en" sz="3044">
                <a:solidFill>
                  <a:srgbClr val="FFF2CC"/>
                </a:solidFill>
              </a:rPr>
              <a:t>is </a:t>
            </a:r>
            <a:r>
              <a:rPr i="1" lang="en" sz="3044">
                <a:solidFill>
                  <a:srgbClr val="FFF2CC"/>
                </a:solidFill>
              </a:rPr>
              <a:t>great </a:t>
            </a:r>
            <a:r>
              <a:rPr lang="en" sz="3044">
                <a:solidFill>
                  <a:srgbClr val="FFF2CC"/>
                </a:solidFill>
              </a:rPr>
              <a:t>for </a:t>
            </a:r>
            <a:endParaRPr sz="3044">
              <a:solidFill>
                <a:srgbClr val="FFF2CC"/>
              </a:solidFill>
            </a:endParaRPr>
          </a:p>
          <a:p>
            <a:pPr indent="0" lvl="0" marL="0" rtl="0" algn="ctr">
              <a:spcBef>
                <a:spcPts val="0"/>
              </a:spcBef>
              <a:spcAft>
                <a:spcPts val="0"/>
              </a:spcAft>
              <a:buNone/>
            </a:pPr>
            <a:r>
              <a:rPr lang="en" sz="3044">
                <a:solidFill>
                  <a:srgbClr val="FFF2CC"/>
                </a:solidFill>
              </a:rPr>
              <a:t>federated </a:t>
            </a:r>
            <a:r>
              <a:rPr lang="en" sz="3044">
                <a:solidFill>
                  <a:srgbClr val="FF9900"/>
                </a:solidFill>
              </a:rPr>
              <a:t>message sharing.</a:t>
            </a:r>
            <a:br>
              <a:rPr lang="en" sz="3044">
                <a:solidFill>
                  <a:srgbClr val="FF9900"/>
                </a:solidFill>
              </a:rPr>
            </a:br>
            <a:endParaRPr sz="3044">
              <a:solidFill>
                <a:srgbClr val="FFF2CC"/>
              </a:solidFill>
            </a:endParaRPr>
          </a:p>
          <a:p>
            <a:pPr indent="0" lvl="0" marL="0" rtl="0" algn="ctr">
              <a:spcBef>
                <a:spcPts val="0"/>
              </a:spcBef>
              <a:spcAft>
                <a:spcPts val="0"/>
              </a:spcAft>
              <a:buNone/>
            </a:pPr>
            <a:r>
              <a:rPr lang="en" sz="3044">
                <a:solidFill>
                  <a:srgbClr val="FFF2CC"/>
                </a:solidFill>
              </a:rPr>
              <a:t>The ActivityPub standard </a:t>
            </a:r>
            <a:endParaRPr sz="3044">
              <a:solidFill>
                <a:srgbClr val="FFF2CC"/>
              </a:solidFill>
            </a:endParaRPr>
          </a:p>
          <a:p>
            <a:pPr indent="0" lvl="0" marL="0" rtl="0" algn="ctr">
              <a:spcBef>
                <a:spcPts val="0"/>
              </a:spcBef>
              <a:spcAft>
                <a:spcPts val="0"/>
              </a:spcAft>
              <a:buNone/>
            </a:pPr>
            <a:r>
              <a:rPr lang="en" sz="3044">
                <a:solidFill>
                  <a:srgbClr val="FFF2CC"/>
                </a:solidFill>
              </a:rPr>
              <a:t>enables</a:t>
            </a:r>
            <a:endParaRPr sz="3044">
              <a:solidFill>
                <a:srgbClr val="FFF2CC"/>
              </a:solidFill>
            </a:endParaRPr>
          </a:p>
          <a:p>
            <a:pPr indent="0" lvl="0" marL="0" rtl="0" algn="ctr">
              <a:spcBef>
                <a:spcPts val="0"/>
              </a:spcBef>
              <a:spcAft>
                <a:spcPts val="0"/>
              </a:spcAft>
              <a:buNone/>
            </a:pPr>
            <a:r>
              <a:rPr lang="en" sz="3044">
                <a:solidFill>
                  <a:srgbClr val="FF9900"/>
                </a:solidFill>
              </a:rPr>
              <a:t>“follow”</a:t>
            </a:r>
            <a:r>
              <a:rPr lang="en" sz="3044">
                <a:solidFill>
                  <a:srgbClr val="FFF2CC"/>
                </a:solidFill>
              </a:rPr>
              <a:t> networks, like Mastodon.</a:t>
            </a:r>
            <a:endParaRPr sz="3044">
              <a:solidFill>
                <a:srgbClr val="FFF2CC"/>
              </a:solidFill>
            </a:endParaRPr>
          </a:p>
          <a:p>
            <a:pPr indent="0" lvl="0" marL="0" rtl="0" algn="ctr">
              <a:spcBef>
                <a:spcPts val="0"/>
              </a:spcBef>
              <a:spcAft>
                <a:spcPts val="0"/>
              </a:spcAft>
              <a:buNone/>
            </a:pPr>
            <a:r>
              <a:t/>
            </a:r>
            <a:endParaRPr>
              <a:solidFill>
                <a:srgbClr val="FFF2C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8"/>
          <p:cNvSpPr txBox="1"/>
          <p:nvPr>
            <p:ph idx="4294967295" type="title"/>
          </p:nvPr>
        </p:nvSpPr>
        <p:spPr>
          <a:xfrm>
            <a:off x="311750" y="52050"/>
            <a:ext cx="8519700" cy="4735200"/>
          </a:xfrm>
          <a:prstGeom prst="rect">
            <a:avLst/>
          </a:prstGeom>
          <a:noFill/>
          <a:ln cap="flat" cmpd="sng" w="9525">
            <a:solidFill>
              <a:srgbClr val="FFFFFF">
                <a:alpha val="0"/>
              </a:srgbClr>
            </a:solidFill>
            <a:prstDash val="solid"/>
            <a:round/>
            <a:headEnd len="sm" w="sm" type="none"/>
            <a:tailEnd len="sm" w="sm" type="none"/>
          </a:ln>
        </p:spPr>
        <p:txBody>
          <a:bodyPr anchorCtr="0" anchor="ctr" bIns="91425" lIns="0" spcFirstLastPara="1" rIns="0" wrap="square" tIns="91425">
            <a:normAutofit fontScale="90000"/>
          </a:bodyPr>
          <a:lstStyle/>
          <a:p>
            <a:pPr indent="0" lvl="0" marL="0" marR="0" rtl="0" algn="ctr">
              <a:lnSpc>
                <a:spcPct val="100000"/>
              </a:lnSpc>
              <a:spcBef>
                <a:spcPts val="0"/>
              </a:spcBef>
              <a:spcAft>
                <a:spcPts val="0"/>
              </a:spcAft>
              <a:buSzPct val="100000"/>
              <a:buFont typeface="Arial"/>
              <a:buNone/>
            </a:pPr>
            <a:br>
              <a:rPr b="0" i="0" lang="en" sz="1800" u="none" cap="none" strike="noStrike"/>
            </a:br>
            <a:r>
              <a:rPr b="0" i="0" lang="en" sz="3600" u="none" cap="none" strike="noStrike">
                <a:solidFill>
                  <a:srgbClr val="FFF2CC"/>
                </a:solidFill>
                <a:latin typeface="Black Han Sans"/>
                <a:ea typeface="Black Han Sans"/>
                <a:cs typeface="Black Han Sans"/>
                <a:sym typeface="Black Han Sans"/>
              </a:rPr>
              <a:t>ActivityPub</a:t>
            </a:r>
            <a:r>
              <a:rPr lang="en" sz="3600">
                <a:solidFill>
                  <a:srgbClr val="FFF2CC"/>
                </a:solidFill>
              </a:rPr>
              <a:t> Alone Isn’t Enough</a:t>
            </a:r>
            <a:br>
              <a:rPr b="0" i="0" lang="en" sz="1800" u="none" cap="none" strike="noStrike"/>
            </a:br>
            <a:endParaRPr i="0" sz="3600" u="none" cap="none" strike="noStrike"/>
          </a:p>
          <a:p>
            <a:pPr indent="-435475" lvl="0" marL="457200" marR="0" rtl="0" algn="l">
              <a:lnSpc>
                <a:spcPct val="100000"/>
              </a:lnSpc>
              <a:spcBef>
                <a:spcPts val="0"/>
              </a:spcBef>
              <a:spcAft>
                <a:spcPts val="0"/>
              </a:spcAft>
              <a:buClr>
                <a:srgbClr val="FFF2CC"/>
              </a:buClr>
              <a:buSzPct val="100000"/>
              <a:buChar char="●"/>
            </a:pPr>
            <a:r>
              <a:rPr i="0" lang="en" sz="2930" u="none" cap="none" strike="noStrike">
                <a:solidFill>
                  <a:srgbClr val="FFF2CC"/>
                </a:solidFill>
              </a:rPr>
              <a:t>Content survival</a:t>
            </a:r>
            <a:endParaRPr i="0" sz="2930" u="none" cap="none" strike="noStrike"/>
          </a:p>
          <a:p>
            <a:pPr indent="-435475" lvl="0" marL="457200" marR="0" rtl="0" algn="l">
              <a:lnSpc>
                <a:spcPct val="100000"/>
              </a:lnSpc>
              <a:spcBef>
                <a:spcPts val="0"/>
              </a:spcBef>
              <a:spcAft>
                <a:spcPts val="0"/>
              </a:spcAft>
              <a:buClr>
                <a:srgbClr val="FFF2CC"/>
              </a:buClr>
              <a:buSzPct val="100000"/>
              <a:buChar char="●"/>
            </a:pPr>
            <a:r>
              <a:rPr i="0" lang="en" sz="2930" u="none" cap="none" strike="noStrike">
                <a:solidFill>
                  <a:srgbClr val="FFF2CC"/>
                </a:solidFill>
              </a:rPr>
              <a:t>Identity migration</a:t>
            </a:r>
            <a:endParaRPr i="0" sz="2930" u="none" cap="none" strike="noStrike"/>
          </a:p>
          <a:p>
            <a:pPr indent="-435475" lvl="0" marL="457200" marR="0" rtl="0" algn="l">
              <a:lnSpc>
                <a:spcPct val="100000"/>
              </a:lnSpc>
              <a:spcBef>
                <a:spcPts val="0"/>
              </a:spcBef>
              <a:spcAft>
                <a:spcPts val="0"/>
              </a:spcAft>
              <a:buClr>
                <a:srgbClr val="FFF2CC"/>
              </a:buClr>
              <a:buSzPct val="100000"/>
              <a:buChar char="●"/>
            </a:pPr>
            <a:r>
              <a:rPr i="0" lang="en" sz="2930" u="none" cap="none" strike="noStrike">
                <a:solidFill>
                  <a:srgbClr val="FFF2CC"/>
                </a:solidFill>
              </a:rPr>
              <a:t>Better privacy &amp; security</a:t>
            </a:r>
            <a:endParaRPr i="0" sz="2930" u="none" cap="none" strike="noStrike"/>
          </a:p>
          <a:p>
            <a:pPr indent="-435475" lvl="0" marL="457200" marR="0" rtl="0" algn="l">
              <a:lnSpc>
                <a:spcPct val="100000"/>
              </a:lnSpc>
              <a:spcBef>
                <a:spcPts val="0"/>
              </a:spcBef>
              <a:spcAft>
                <a:spcPts val="0"/>
              </a:spcAft>
              <a:buClr>
                <a:srgbClr val="FFF2CC"/>
              </a:buClr>
              <a:buSzPct val="100000"/>
              <a:buChar char="●"/>
            </a:pPr>
            <a:r>
              <a:rPr i="0" lang="en" sz="2930" u="none" cap="none" strike="noStrike">
                <a:solidFill>
                  <a:srgbClr val="FFF2CC"/>
                </a:solidFill>
              </a:rPr>
              <a:t>Stronger anti-abuse &amp; anti-harassment</a:t>
            </a:r>
            <a:endParaRPr i="0" sz="2930" u="none" cap="none" strike="noStrike"/>
          </a:p>
          <a:p>
            <a:pPr indent="-435475" lvl="0" marL="457200" marR="0" rtl="0" algn="l">
              <a:lnSpc>
                <a:spcPct val="100000"/>
              </a:lnSpc>
              <a:spcBef>
                <a:spcPts val="0"/>
              </a:spcBef>
              <a:spcAft>
                <a:spcPts val="0"/>
              </a:spcAft>
              <a:buClr>
                <a:srgbClr val="FFF2CC"/>
              </a:buClr>
              <a:buSzPct val="100000"/>
              <a:buChar char="●"/>
            </a:pPr>
            <a:r>
              <a:rPr i="0" lang="en" sz="2930" u="none" cap="none" strike="noStrike">
                <a:solidFill>
                  <a:srgbClr val="FFF2CC"/>
                </a:solidFill>
              </a:rPr>
              <a:t>Context confusion</a:t>
            </a:r>
            <a:endParaRPr i="0" sz="2930" u="none" cap="none" strike="noStrike"/>
          </a:p>
          <a:p>
            <a:pPr indent="-435475" lvl="0" marL="457200" marR="0" rtl="0" algn="l">
              <a:lnSpc>
                <a:spcPct val="100000"/>
              </a:lnSpc>
              <a:spcBef>
                <a:spcPts val="0"/>
              </a:spcBef>
              <a:spcAft>
                <a:spcPts val="0"/>
              </a:spcAft>
              <a:buClr>
                <a:srgbClr val="FFF2CC"/>
              </a:buClr>
              <a:buSzPct val="100000"/>
              <a:buChar char="●"/>
            </a:pPr>
            <a:r>
              <a:rPr i="0" lang="en" sz="2930" u="none" cap="none" strike="noStrike">
                <a:solidFill>
                  <a:srgbClr val="FFF2CC"/>
                </a:solidFill>
              </a:rPr>
              <a:t>Richer interactions</a:t>
            </a:r>
            <a:endParaRPr i="0" sz="2930" u="none" cap="none" strike="noStrike"/>
          </a:p>
          <a:p>
            <a:pPr indent="0" lvl="0" marL="457200" marR="0" rtl="0" algn="l">
              <a:lnSpc>
                <a:spcPct val="100000"/>
              </a:lnSpc>
              <a:spcBef>
                <a:spcPts val="0"/>
              </a:spcBef>
              <a:spcAft>
                <a:spcPts val="0"/>
              </a:spcAft>
              <a:buSzPct val="100000"/>
              <a:buFont typeface="Arial"/>
              <a:buNone/>
            </a:pPr>
            <a:r>
              <a:t/>
            </a:r>
            <a:endParaRPr b="0" i="0" sz="2930" u="none" cap="none" strike="noStrike">
              <a:latin typeface="Arial"/>
              <a:ea typeface="Arial"/>
              <a:cs typeface="Arial"/>
              <a:sym typeface="Arial"/>
            </a:endParaRPr>
          </a:p>
          <a:p>
            <a:pPr indent="0" lvl="0" marL="0" marR="0" rtl="0" algn="l">
              <a:lnSpc>
                <a:spcPct val="100000"/>
              </a:lnSpc>
              <a:spcBef>
                <a:spcPts val="0"/>
              </a:spcBef>
              <a:spcAft>
                <a:spcPts val="0"/>
              </a:spcAft>
              <a:buSzPct val="100000"/>
              <a:buFont typeface="Arial"/>
              <a:buNone/>
            </a:pPr>
            <a:r>
              <a:t/>
            </a:r>
            <a:endParaRPr b="0" i="0" sz="2930" u="none" cap="none" strike="noStrike">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9"/>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4488">
                <a:solidFill>
                  <a:srgbClr val="FF0000"/>
                </a:solidFill>
              </a:rPr>
              <a:t>Disclaimer </a:t>
            </a:r>
            <a:br>
              <a:rPr lang="en">
                <a:solidFill>
                  <a:srgbClr val="FF0000"/>
                </a:solidFill>
              </a:rPr>
            </a:br>
            <a:endParaRPr>
              <a:solidFill>
                <a:srgbClr val="FF0000"/>
              </a:solidFill>
            </a:endParaRPr>
          </a:p>
          <a:p>
            <a:pPr indent="0" lvl="0" marL="0" rtl="0" algn="ctr">
              <a:spcBef>
                <a:spcPts val="0"/>
              </a:spcBef>
              <a:spcAft>
                <a:spcPts val="0"/>
              </a:spcAft>
              <a:buNone/>
            </a:pPr>
            <a:r>
              <a:rPr lang="en">
                <a:solidFill>
                  <a:srgbClr val="FFF2CC"/>
                </a:solidFill>
              </a:rPr>
              <a:t>What this talk is </a:t>
            </a:r>
            <a:r>
              <a:rPr lang="en">
                <a:solidFill>
                  <a:srgbClr val="FF9900"/>
                </a:solidFill>
              </a:rPr>
              <a:t>NOT</a:t>
            </a:r>
            <a:r>
              <a:rPr lang="en">
                <a:solidFill>
                  <a:srgbClr val="FFF2CC"/>
                </a:solidFill>
              </a:rPr>
              <a:t> about:</a:t>
            </a:r>
            <a:br>
              <a:rPr lang="en">
                <a:solidFill>
                  <a:srgbClr val="FF9900"/>
                </a:solidFill>
              </a:rPr>
            </a:br>
            <a:endParaRPr>
              <a:solidFill>
                <a:srgbClr val="FF9900"/>
              </a:solidFill>
            </a:endParaRPr>
          </a:p>
          <a:p>
            <a:pPr indent="-408940" lvl="0" marL="457200" rtl="0" algn="l">
              <a:spcBef>
                <a:spcPts val="0"/>
              </a:spcBef>
              <a:spcAft>
                <a:spcPts val="0"/>
              </a:spcAft>
              <a:buClr>
                <a:srgbClr val="FFF2CC"/>
              </a:buClr>
              <a:buSzPct val="100000"/>
              <a:buChar char="-"/>
            </a:pPr>
            <a:r>
              <a:rPr lang="en" sz="3155">
                <a:solidFill>
                  <a:srgbClr val="FFF2CC"/>
                </a:solidFill>
              </a:rPr>
              <a:t>Changing the ActivityPub standard</a:t>
            </a:r>
            <a:br>
              <a:rPr lang="en" sz="3155">
                <a:solidFill>
                  <a:srgbClr val="FFF2CC"/>
                </a:solidFill>
              </a:rPr>
            </a:br>
            <a:endParaRPr sz="3155">
              <a:solidFill>
                <a:srgbClr val="FFF2CC"/>
              </a:solidFill>
            </a:endParaRPr>
          </a:p>
          <a:p>
            <a:pPr indent="-408940" lvl="0" marL="457200" rtl="0" algn="l">
              <a:spcBef>
                <a:spcPts val="0"/>
              </a:spcBef>
              <a:spcAft>
                <a:spcPts val="0"/>
              </a:spcAft>
              <a:buClr>
                <a:srgbClr val="FFF2CC"/>
              </a:buClr>
              <a:buSzPct val="100000"/>
              <a:buChar char="-"/>
            </a:pPr>
            <a:r>
              <a:rPr lang="en" sz="3155">
                <a:solidFill>
                  <a:srgbClr val="FFF2CC"/>
                </a:solidFill>
              </a:rPr>
              <a:t>“Fixing” Mastodon, or other social apps</a:t>
            </a:r>
            <a:endParaRPr sz="3155">
              <a:solidFill>
                <a:srgbClr val="FFF2CC"/>
              </a:solidFill>
            </a:endParaRPr>
          </a:p>
          <a:p>
            <a:pPr indent="0" lvl="0" marL="0" rtl="0" algn="l">
              <a:spcBef>
                <a:spcPts val="0"/>
              </a:spcBef>
              <a:spcAft>
                <a:spcPts val="0"/>
              </a:spcAft>
              <a:buNone/>
            </a:pPr>
            <a:r>
              <a:t/>
            </a:r>
            <a:endParaRPr>
              <a:solidFill>
                <a:srgbClr val="FFF2C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340">
                <a:solidFill>
                  <a:srgbClr val="FFF2CC"/>
                </a:solidFill>
              </a:rPr>
              <a:t>Our Focus:</a:t>
            </a:r>
            <a:endParaRPr sz="4340">
              <a:solidFill>
                <a:srgbClr val="FFF2CC"/>
              </a:solidFill>
            </a:endParaRPr>
          </a:p>
          <a:p>
            <a:pPr indent="0" lvl="0" marL="0" rtl="0" algn="ctr">
              <a:spcBef>
                <a:spcPts val="0"/>
              </a:spcBef>
              <a:spcAft>
                <a:spcPts val="0"/>
              </a:spcAft>
              <a:buSzPts val="990"/>
              <a:buNone/>
            </a:pPr>
            <a:r>
              <a:rPr lang="en" sz="4340">
                <a:solidFill>
                  <a:schemeClr val="accent4"/>
                </a:solidFill>
              </a:rPr>
              <a:t>Re-Decentralize</a:t>
            </a:r>
            <a:endParaRPr sz="4340">
              <a:solidFill>
                <a:schemeClr val="accent4"/>
              </a:solidFill>
            </a:endParaRPr>
          </a:p>
          <a:p>
            <a:pPr indent="0" lvl="0" marL="0" rtl="0" algn="ctr">
              <a:spcBef>
                <a:spcPts val="0"/>
              </a:spcBef>
              <a:spcAft>
                <a:spcPts val="0"/>
              </a:spcAft>
              <a:buSzPts val="990"/>
              <a:buNone/>
            </a:pPr>
            <a:r>
              <a:rPr lang="en" sz="4340">
                <a:solidFill>
                  <a:srgbClr val="FFF2CC"/>
                </a:solidFill>
              </a:rPr>
              <a:t>Networked Communities</a:t>
            </a:r>
            <a:endParaRPr sz="2840">
              <a:solidFill>
                <a:srgbClr val="FFF2CC"/>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440">
                <a:solidFill>
                  <a:srgbClr val="FFF2CC"/>
                </a:solidFill>
              </a:rPr>
              <a:t>A new foundation:</a:t>
            </a:r>
            <a:endParaRPr sz="4440">
              <a:solidFill>
                <a:srgbClr val="FFF2CC"/>
              </a:solidFill>
            </a:endParaRPr>
          </a:p>
          <a:p>
            <a:pPr indent="0" lvl="0" marL="0" rtl="0" algn="ctr">
              <a:spcBef>
                <a:spcPts val="0"/>
              </a:spcBef>
              <a:spcAft>
                <a:spcPts val="0"/>
              </a:spcAft>
              <a:buSzPts val="990"/>
              <a:buNone/>
            </a:pPr>
            <a:r>
              <a:t/>
            </a:r>
            <a:endParaRPr sz="3740">
              <a:solidFill>
                <a:srgbClr val="FFF2CC"/>
              </a:solidFill>
            </a:endParaRPr>
          </a:p>
          <a:p>
            <a:pPr indent="0" lvl="0" marL="0" rtl="0" algn="ctr">
              <a:spcBef>
                <a:spcPts val="0"/>
              </a:spcBef>
              <a:spcAft>
                <a:spcPts val="0"/>
              </a:spcAft>
              <a:buSzPts val="990"/>
              <a:buNone/>
            </a:pPr>
            <a:r>
              <a:rPr lang="en" sz="3740">
                <a:solidFill>
                  <a:srgbClr val="FFF2CC"/>
                </a:solidFill>
              </a:rPr>
              <a:t>Secure and distributed is the </a:t>
            </a:r>
            <a:r>
              <a:rPr i="1" lang="en" sz="3740">
                <a:solidFill>
                  <a:schemeClr val="accent4"/>
                </a:solidFill>
              </a:rPr>
              <a:t>default</a:t>
            </a:r>
            <a:endParaRPr sz="3740">
              <a:solidFill>
                <a:schemeClr val="accent4"/>
              </a:solidFill>
            </a:endParaRPr>
          </a:p>
          <a:p>
            <a:pPr indent="0" lvl="0" marL="0" rtl="0" algn="ctr">
              <a:spcBef>
                <a:spcPts val="0"/>
              </a:spcBef>
              <a:spcAft>
                <a:spcPts val="0"/>
              </a:spcAft>
              <a:buSzPts val="990"/>
              <a:buNone/>
            </a:pPr>
            <a:r>
              <a:t/>
            </a:r>
            <a:endParaRPr sz="3740">
              <a:solidFill>
                <a:srgbClr val="FFF2CC"/>
              </a:solidFill>
            </a:endParaRPr>
          </a:p>
          <a:p>
            <a:pPr indent="0" lvl="0" marL="0" rtl="0" algn="ctr">
              <a:spcBef>
                <a:spcPts val="0"/>
              </a:spcBef>
              <a:spcAft>
                <a:spcPts val="0"/>
              </a:spcAft>
              <a:buSzPts val="990"/>
              <a:buNone/>
            </a:pPr>
            <a:r>
              <a:rPr lang="en" sz="3740">
                <a:solidFill>
                  <a:srgbClr val="FFF2CC"/>
                </a:solidFill>
              </a:rPr>
              <a:t>Your applications</a:t>
            </a:r>
            <a:endParaRPr sz="3740">
              <a:solidFill>
                <a:srgbClr val="FFF2CC"/>
              </a:solidFill>
            </a:endParaRPr>
          </a:p>
          <a:p>
            <a:pPr indent="0" lvl="0" marL="0" rtl="0" algn="ctr">
              <a:spcBef>
                <a:spcPts val="0"/>
              </a:spcBef>
              <a:spcAft>
                <a:spcPts val="0"/>
              </a:spcAft>
              <a:buSzPts val="990"/>
              <a:buNone/>
            </a:pPr>
            <a:r>
              <a:rPr i="1" lang="en" sz="3740">
                <a:solidFill>
                  <a:schemeClr val="accent4"/>
                </a:solidFill>
              </a:rPr>
              <a:t>represent you</a:t>
            </a:r>
            <a:endParaRPr i="1" sz="3740">
              <a:solidFill>
                <a:schemeClr val="accent4"/>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